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6" r:id="rId1"/>
  </p:sldMasterIdLst>
  <p:sldIdLst>
    <p:sldId id="306" r:id="rId2"/>
    <p:sldId id="305" r:id="rId3"/>
    <p:sldId id="307" r:id="rId4"/>
    <p:sldId id="308" r:id="rId5"/>
    <p:sldId id="309" r:id="rId6"/>
    <p:sldId id="310" r:id="rId7"/>
    <p:sldId id="311" r:id="rId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0066"/>
    <a:srgbClr val="3333FF"/>
    <a:srgbClr val="FF0000"/>
    <a:srgbClr val="800000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234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932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E602673-8C1A-40AF-AF64-1C772B1AFF0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B14A75B-29B3-4DD2-8D71-204F3F022F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8550A0-6D43-43C7-A794-354920236AA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7D205471-C06D-4977-99EB-7001F7EFF02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A30280-E75E-461F-BFAC-7C19770E35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597A9D-2BAE-4F4B-99C6-54C591C702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3D931B30-FC28-46E9-8A72-7AD25FCCA6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A24C209-F75F-4061-8597-764CD7001F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45A7D0-9B2E-457D-85D0-CA223C173D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E1E9BC-F05B-46A4-9949-E52E0F05EB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135FD2-6E4F-4710-9092-CD7AD733B96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D4ABA24-5BA3-4E50-AB8A-682702F8ADC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1084;&#1077;&#1090;&#1086;&#1076;%20&#1088;&#1072;&#1079;&#1088;&#1072;&#1073;&#1086;&#1090;%20&#1083;&#1077;&#1082;&#1094;&#1080;&#1103;.doc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1052;&#1077;&#1090;&#1086;&#1076;&#1080;&#1095;&#1077;&#1089;&#1082;&#1072;&#1103;%20&#1088;&#1072;&#1079;&#1088;&#1072;&#1073;&#1086;&#1090;&#1082;&#1072;%20&#1050;&#1072;&#1076;&#1085;&#1080;&#1082;&#1086;&#1074;%20&#1053;.&#1042;..doc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40;&#1085;&#1072;&#1083;&#1080;&#1079;%20&#1079;&#1072;&#1085;&#1103;&#1090;&#1080;&#1103;.doc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260648"/>
            <a:ext cx="8686800" cy="58194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1. Составление </a:t>
            </a:r>
            <a:r>
              <a:rPr lang="ru-RU" b="1" dirty="0" smtClean="0">
                <a:hlinkClick r:id="rId2" action="ppaction://hlinkfile"/>
              </a:rPr>
              <a:t>методической разработки </a:t>
            </a:r>
            <a:r>
              <a:rPr lang="ru-RU" b="1" dirty="0" smtClean="0"/>
              <a:t>занятия:</a:t>
            </a:r>
          </a:p>
          <a:p>
            <a:pPr>
              <a:buFontTx/>
              <a:buChar char="-"/>
            </a:pPr>
            <a:r>
              <a:rPr lang="ru-RU" dirty="0" smtClean="0"/>
              <a:t>тема занятия (должна соответствовать КТП),</a:t>
            </a:r>
          </a:p>
          <a:p>
            <a:pPr>
              <a:buFontTx/>
              <a:buChar char="-"/>
            </a:pPr>
            <a:r>
              <a:rPr lang="ru-RU" dirty="0" smtClean="0"/>
              <a:t>- специальность, </a:t>
            </a:r>
            <a:r>
              <a:rPr lang="ru-RU" dirty="0" err="1" smtClean="0"/>
              <a:t>обр.программа</a:t>
            </a:r>
            <a:r>
              <a:rPr lang="ru-RU" dirty="0" smtClean="0"/>
              <a:t> и т.п.</a:t>
            </a:r>
          </a:p>
          <a:p>
            <a:pPr>
              <a:buFontTx/>
              <a:buChar char="-"/>
            </a:pPr>
            <a:r>
              <a:rPr lang="ru-RU" dirty="0" smtClean="0"/>
              <a:t>- количество часов, лекция или практика (соответствие КТП),</a:t>
            </a:r>
          </a:p>
          <a:p>
            <a:pPr>
              <a:buFontTx/>
              <a:buChar char="-"/>
            </a:pPr>
            <a:r>
              <a:rPr lang="ru-RU" dirty="0" smtClean="0"/>
              <a:t>- тип занятия (должно соответствовать организации образовательной деятельности и иметь выход на модель построения урока).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629838"/>
      </p:ext>
    </p:extLst>
  </p:cSld>
  <p:clrMapOvr>
    <a:masterClrMapping/>
  </p:clrMapOvr>
  <p:transition spd="med">
    <p:zo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2646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- Учебные цели и задачи: </a:t>
            </a:r>
          </a:p>
          <a:p>
            <a:pPr marL="0" indent="0">
              <a:buNone/>
            </a:pPr>
            <a:r>
              <a:rPr lang="ru-RU" dirty="0" smtClean="0"/>
              <a:t>дидактические (обучающие), т.е. чему должны научиться или какими навыками (компетенциями) овладеть ваши слушатели.</a:t>
            </a:r>
          </a:p>
          <a:p>
            <a:pPr marL="0" indent="0">
              <a:buNone/>
            </a:pPr>
            <a:r>
              <a:rPr lang="ru-RU" dirty="0" smtClean="0"/>
              <a:t>Также воспитательные и развивающие.</a:t>
            </a:r>
          </a:p>
          <a:p>
            <a:pPr marL="0" indent="0">
              <a:buNone/>
            </a:pPr>
            <a:r>
              <a:rPr lang="ru-RU" dirty="0" smtClean="0"/>
              <a:t>Поставленные цели должны быть </a:t>
            </a:r>
            <a:r>
              <a:rPr lang="ru-RU" u="sng" dirty="0" smtClean="0"/>
              <a:t>соизмеримы</a:t>
            </a:r>
            <a:r>
              <a:rPr lang="ru-RU" dirty="0" smtClean="0"/>
              <a:t> с количеством часов, отведенных на изучение данной темы! И должны быть </a:t>
            </a:r>
            <a:r>
              <a:rPr lang="ru-RU" u="sng" dirty="0" err="1" smtClean="0"/>
              <a:t>диагностичны</a:t>
            </a:r>
            <a:r>
              <a:rPr lang="ru-RU" u="sng" dirty="0" smtClean="0"/>
              <a:t> </a:t>
            </a:r>
            <a:r>
              <a:rPr lang="ru-RU" dirty="0" smtClean="0"/>
              <a:t>(измеримы)!</a:t>
            </a:r>
          </a:p>
          <a:p>
            <a:pPr marL="0" indent="0">
              <a:buNone/>
            </a:pPr>
            <a:r>
              <a:rPr lang="ru-RU" b="1" dirty="0" smtClean="0"/>
              <a:t>- Методы и оснащение занятия:</a:t>
            </a:r>
          </a:p>
          <a:p>
            <a:pPr marL="0" indent="0">
              <a:buNone/>
            </a:pPr>
            <a:r>
              <a:rPr lang="ru-RU" dirty="0"/>
              <a:t>д</a:t>
            </a:r>
            <a:r>
              <a:rPr lang="ru-RU" dirty="0" smtClean="0"/>
              <a:t>олжны соответствовать методике проведения занятия.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409977"/>
      </p:ext>
    </p:extLst>
  </p:cSld>
  <p:clrMapOvr>
    <a:masterClrMapping/>
  </p:clrMapOvr>
  <p:transition spd="med">
    <p:zo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- </a:t>
            </a:r>
            <a:r>
              <a:rPr lang="ru-RU" sz="3200" b="1" dirty="0" smtClean="0">
                <a:hlinkClick r:id="rId2" action="ppaction://hlinkfile"/>
              </a:rPr>
              <a:t>Технокарта занятия: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/>
          <a:lstStyle/>
          <a:p>
            <a:r>
              <a:rPr lang="ru-RU" dirty="0" smtClean="0"/>
              <a:t>Предпочтительнее новая форма </a:t>
            </a:r>
            <a:r>
              <a:rPr lang="ru-RU" dirty="0" err="1" smtClean="0"/>
              <a:t>технокарты</a:t>
            </a:r>
            <a:r>
              <a:rPr lang="ru-RU" dirty="0" smtClean="0"/>
              <a:t>, указанная в методических рекомендациях по подготовке в аттестации. (</a:t>
            </a:r>
            <a:r>
              <a:rPr lang="ru-RU" dirty="0" err="1" smtClean="0"/>
              <a:t>Хронокарта</a:t>
            </a:r>
            <a:r>
              <a:rPr lang="ru-RU" dirty="0" smtClean="0"/>
              <a:t> не нужна).</a:t>
            </a:r>
          </a:p>
          <a:p>
            <a:pPr marL="0" indent="0">
              <a:buNone/>
            </a:pPr>
            <a:r>
              <a:rPr lang="ru-RU" b="1" dirty="0" smtClean="0"/>
              <a:t>- Дидактические материалы:</a:t>
            </a:r>
          </a:p>
          <a:p>
            <a:pPr>
              <a:buFontTx/>
              <a:buChar char="-"/>
            </a:pPr>
            <a:r>
              <a:rPr lang="ru-RU" dirty="0" smtClean="0"/>
              <a:t>Должны </a:t>
            </a:r>
            <a:r>
              <a:rPr lang="ru-RU" u="sng" dirty="0" smtClean="0"/>
              <a:t>соответствовать</a:t>
            </a:r>
            <a:r>
              <a:rPr lang="ru-RU" dirty="0" smtClean="0"/>
              <a:t> методике проведения занятия!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1058462"/>
      </p:ext>
    </p:extLst>
  </p:cSld>
  <p:clrMapOvr>
    <a:masterClrMapping/>
  </p:clrMapOvr>
  <p:transition spd="med">
    <p:zo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2. Проведение занятия: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 должно </a:t>
            </a:r>
            <a:r>
              <a:rPr lang="ru-RU" u="sng" dirty="0" smtClean="0"/>
              <a:t>соответствовать</a:t>
            </a:r>
            <a:r>
              <a:rPr lang="ru-RU" dirty="0" smtClean="0"/>
              <a:t> методической разработке!</a:t>
            </a:r>
          </a:p>
          <a:p>
            <a:pPr marL="0" indent="0">
              <a:buNone/>
            </a:pPr>
            <a:r>
              <a:rPr lang="ru-RU" dirty="0" smtClean="0"/>
              <a:t>- наличие всех структурных компонентов урока, т.к. они </a:t>
            </a:r>
            <a:r>
              <a:rPr lang="ru-RU" u="sng" dirty="0" smtClean="0"/>
              <a:t>несут определенную целевую нагрузку </a:t>
            </a:r>
            <a:r>
              <a:rPr lang="ru-RU" dirty="0" smtClean="0"/>
              <a:t>(приветствие, проверка присутствующих, сообщение темы и плана урока, актуальность, основная часть, рефлексия, закрепление, подведение итогов). </a:t>
            </a:r>
            <a:r>
              <a:rPr lang="ru-RU" b="1" dirty="0" smtClean="0"/>
              <a:t>Вы режиссер </a:t>
            </a:r>
            <a:r>
              <a:rPr lang="ru-RU" dirty="0" smtClean="0"/>
              <a:t>своего занятия!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0924261"/>
      </p:ext>
    </p:extLst>
  </p:cSld>
  <p:clrMapOvr>
    <a:masterClrMapping/>
  </p:clrMapOvr>
  <p:transition spd="med">
    <p:zo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3</a:t>
            </a:r>
            <a:r>
              <a:rPr lang="ru-RU" sz="3200" b="1" dirty="0" smtClean="0"/>
              <a:t>. Личность преподавателя: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478472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- Речь (построение предложений, тембр голоса, интонации, слова-паразиты и т.п.)</a:t>
            </a:r>
          </a:p>
          <a:p>
            <a:pPr marL="0" indent="0">
              <a:buNone/>
            </a:pPr>
            <a:r>
              <a:rPr lang="ru-RU" dirty="0" smtClean="0"/>
              <a:t>- Внешний вид, мимика, жесты и т.п.</a:t>
            </a:r>
          </a:p>
          <a:p>
            <a:pPr marL="0" indent="0">
              <a:buNone/>
            </a:pPr>
            <a:r>
              <a:rPr lang="ru-RU" dirty="0" smtClean="0"/>
              <a:t>- Эмоциональный настрой, педагогический такт (и наоборот).</a:t>
            </a:r>
          </a:p>
          <a:p>
            <a:pPr marL="0" indent="0">
              <a:buNone/>
            </a:pPr>
            <a:r>
              <a:rPr lang="ru-RU" dirty="0" smtClean="0"/>
              <a:t>- Телефонные звонки, др. отвлекающие факторы.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75035"/>
      </p:ext>
    </p:extLst>
  </p:cSld>
  <p:clrMapOvr>
    <a:masterClrMapping/>
  </p:clrMapOvr>
  <p:transition spd="med"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4</a:t>
            </a:r>
            <a:r>
              <a:rPr lang="ru-RU" sz="3200" b="1" dirty="0" smtClean="0"/>
              <a:t>. Слушатели: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95400"/>
            <a:ext cx="8686800" cy="47847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- Кто они и какие? Чего они хотят от вас и что вы можете им дать? Какова ваша педагогическая цель? (Оценить аудиторию – расспрос, анкетирование и т.д.).</a:t>
            </a:r>
          </a:p>
          <a:p>
            <a:pPr marL="0" indent="0">
              <a:buNone/>
            </a:pPr>
            <a:r>
              <a:rPr lang="ru-RU" dirty="0" smtClean="0"/>
              <a:t>- Эмоциональный настрой.</a:t>
            </a:r>
          </a:p>
          <a:p>
            <a:pPr marL="0" indent="0">
              <a:buNone/>
            </a:pPr>
            <a:r>
              <a:rPr lang="ru-RU" dirty="0" smtClean="0"/>
              <a:t>- Телефонные звонки, др. отвлекающие факторы.</a:t>
            </a:r>
          </a:p>
          <a:p>
            <a:pPr marL="0" indent="0">
              <a:buNone/>
            </a:pPr>
            <a:r>
              <a:rPr lang="ru-RU" dirty="0" smtClean="0"/>
              <a:t>- Организация самостоятельной работы.</a:t>
            </a:r>
          </a:p>
          <a:p>
            <a:pPr marL="0" indent="0">
              <a:buNone/>
            </a:pPr>
            <a:r>
              <a:rPr lang="ru-RU" dirty="0" smtClean="0"/>
              <a:t>- Степень заинтересованности.</a:t>
            </a:r>
          </a:p>
        </p:txBody>
      </p:sp>
    </p:spTree>
    <p:extLst>
      <p:ext uri="{BB962C8B-B14F-4D97-AF65-F5344CB8AC3E}">
        <p14:creationId xmlns:p14="http://schemas.microsoft.com/office/powerpoint/2010/main" val="1868144837"/>
      </p:ext>
    </p:extLst>
  </p:cSld>
  <p:clrMapOvr>
    <a:masterClrMapping/>
  </p:clrMapOvr>
  <p:transition spd="med">
    <p:zo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612068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5. Преподаватель-слушатели:</a:t>
            </a:r>
          </a:p>
          <a:p>
            <a:pPr marL="0" indent="0">
              <a:buNone/>
            </a:pPr>
            <a:r>
              <a:rPr lang="ru-RU" dirty="0" smtClean="0"/>
              <a:t>- Обратная </a:t>
            </a:r>
            <a:r>
              <a:rPr lang="ru-RU" dirty="0"/>
              <a:t>связь, степень владения вниманием </a:t>
            </a:r>
            <a:r>
              <a:rPr lang="ru-RU" dirty="0" smtClean="0"/>
              <a:t>аудитории, управление активностью  </a:t>
            </a:r>
            <a:r>
              <a:rPr lang="ru-RU" dirty="0"/>
              <a:t>(возможные методические приемы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r>
              <a:rPr lang="ru-RU" dirty="0" smtClean="0"/>
              <a:t>- Примеры из практики, управляемая дискуссия и т.д.</a:t>
            </a:r>
          </a:p>
          <a:p>
            <a:pPr marL="0" indent="0">
              <a:buNone/>
            </a:pPr>
            <a:r>
              <a:rPr lang="ru-RU" dirty="0" smtClean="0"/>
              <a:t>- В конце занятия оценить степень достижения учебных целей.</a:t>
            </a:r>
          </a:p>
          <a:p>
            <a:pPr marL="0" indent="0">
              <a:buNone/>
            </a:pPr>
            <a:r>
              <a:rPr lang="ru-RU" dirty="0" smtClean="0"/>
              <a:t>- Дать оценку деятельности слушателей, выслушать их мнение.</a:t>
            </a:r>
          </a:p>
          <a:p>
            <a:pPr marL="0" indent="0">
              <a:buNone/>
            </a:pPr>
            <a:r>
              <a:rPr lang="ru-RU" b="1" dirty="0" smtClean="0"/>
              <a:t>6. </a:t>
            </a:r>
            <a:r>
              <a:rPr lang="ru-RU" b="1" dirty="0" smtClean="0">
                <a:hlinkClick r:id="rId2" action="ppaction://hlinkfile"/>
              </a:rPr>
              <a:t>По каким критериям оценивается занятие?</a:t>
            </a:r>
            <a:endParaRPr lang="ru-RU" b="1" dirty="0" smtClean="0"/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5586870"/>
      </p:ext>
    </p:extLst>
  </p:cSld>
  <p:clrMapOvr>
    <a:masterClrMapping/>
  </p:clrMapOvr>
  <p:transition spd="med">
    <p:zoom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1272</TotalTime>
  <Words>366</Words>
  <Application>Microsoft Office PowerPoint</Application>
  <PresentationFormat>Экран (4:3)</PresentationFormat>
  <Paragraphs>35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Franklin Gothic Book</vt:lpstr>
      <vt:lpstr>Franklin Gothic Medium</vt:lpstr>
      <vt:lpstr>Wingdings 2</vt:lpstr>
      <vt:lpstr>Трек</vt:lpstr>
      <vt:lpstr>Презентация PowerPoint</vt:lpstr>
      <vt:lpstr>Презентация PowerPoint</vt:lpstr>
      <vt:lpstr>- Технокарта занятия:</vt:lpstr>
      <vt:lpstr>2. Проведение занятия:</vt:lpstr>
      <vt:lpstr>3. Личность преподавателя:</vt:lpstr>
      <vt:lpstr>4. Слушатели: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обучения гигиене полости рта детей  различного возраста.</dc:title>
  <dc:creator>user cpk</dc:creator>
  <cp:lastModifiedBy>36 каб</cp:lastModifiedBy>
  <cp:revision>67</cp:revision>
  <dcterms:created xsi:type="dcterms:W3CDTF">2012-05-10T11:25:13Z</dcterms:created>
  <dcterms:modified xsi:type="dcterms:W3CDTF">2016-01-29T11:16:13Z</dcterms:modified>
</cp:coreProperties>
</file>