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95" r:id="rId3"/>
    <p:sldId id="287" r:id="rId4"/>
    <p:sldId id="302" r:id="rId5"/>
    <p:sldId id="258" r:id="rId6"/>
    <p:sldId id="257" r:id="rId7"/>
    <p:sldId id="299" r:id="rId8"/>
    <p:sldId id="284" r:id="rId9"/>
    <p:sldId id="259" r:id="rId10"/>
    <p:sldId id="290" r:id="rId11"/>
    <p:sldId id="288" r:id="rId12"/>
    <p:sldId id="275" r:id="rId13"/>
    <p:sldId id="286" r:id="rId14"/>
    <p:sldId id="292" r:id="rId15"/>
    <p:sldId id="280" r:id="rId16"/>
    <p:sldId id="279" r:id="rId17"/>
    <p:sldId id="294" r:id="rId18"/>
    <p:sldId id="303" r:id="rId19"/>
    <p:sldId id="278" r:id="rId20"/>
    <p:sldId id="277" r:id="rId21"/>
    <p:sldId id="262" r:id="rId22"/>
    <p:sldId id="263" r:id="rId23"/>
    <p:sldId id="265" r:id="rId24"/>
    <p:sldId id="260" r:id="rId25"/>
    <p:sldId id="261" r:id="rId26"/>
    <p:sldId id="281" r:id="rId27"/>
    <p:sldId id="282" r:id="rId28"/>
    <p:sldId id="283" r:id="rId29"/>
    <p:sldId id="304" r:id="rId30"/>
    <p:sldId id="305" r:id="rId31"/>
    <p:sldId id="267" r:id="rId32"/>
    <p:sldId id="306" r:id="rId33"/>
    <p:sldId id="307" r:id="rId34"/>
    <p:sldId id="308" r:id="rId35"/>
    <p:sldId id="309" r:id="rId36"/>
    <p:sldId id="296" r:id="rId37"/>
    <p:sldId id="310" r:id="rId38"/>
    <p:sldId id="311" r:id="rId39"/>
    <p:sldId id="272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0000"/>
    <a:srgbClr val="1251AE"/>
    <a:srgbClr val="F0F9B9"/>
    <a:srgbClr val="FFFF66"/>
    <a:srgbClr val="006600"/>
    <a:srgbClr val="820000"/>
    <a:srgbClr val="6600FF"/>
    <a:srgbClr val="FF0066"/>
    <a:srgbClr val="99FF99"/>
    <a:srgbClr val="7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023" autoAdjust="0"/>
  </p:normalViewPr>
  <p:slideViewPr>
    <p:cSldViewPr>
      <p:cViewPr varScale="1">
        <p:scale>
          <a:sx n="51" d="100"/>
          <a:sy n="51" d="100"/>
        </p:scale>
        <p:origin x="1243" y="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"/>
          <c:cat>
            <c:strRef>
              <c:f>Лист1!$A$2:$A$5</c:f>
              <c:strCache>
                <c:ptCount val="4"/>
                <c:pt idx="0">
                  <c:v>ср.мед.перс</c:v>
                </c:pt>
                <c:pt idx="1">
                  <c:v>врачи</c:v>
                </c:pt>
                <c:pt idx="2">
                  <c:v>мл.мед.перс.</c:v>
                </c:pt>
                <c:pt idx="3">
                  <c:v>АХЧ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45</c:v>
                </c:pt>
                <c:pt idx="1">
                  <c:v>24</c:v>
                </c:pt>
                <c:pt idx="2">
                  <c:v>16</c:v>
                </c:pt>
                <c:pt idx="3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72532322348595313"/>
          <c:y val="0.10414506545463163"/>
          <c:w val="0.2654175172547879"/>
          <c:h val="0.37081173212129831"/>
        </c:manualLayout>
      </c:layout>
      <c:overlay val="0"/>
      <c:txPr>
        <a:bodyPr/>
        <a:lstStyle/>
        <a:p>
          <a:pPr>
            <a:defRPr sz="2400" b="1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0.50875</cdr:x>
      <cdr:y>0.40407</cdr:y>
    </cdr:from>
    <cdr:to>
      <cdr:x>0.71875</cdr:x>
      <cdr:y>0.57908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186808" y="1828800"/>
          <a:ext cx="1728192" cy="7920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3200" b="1" dirty="0" smtClean="0">
              <a:solidFill>
                <a:srgbClr val="FFFF00"/>
              </a:solidFill>
            </a:rPr>
            <a:t>45</a:t>
          </a:r>
        </a:p>
        <a:p xmlns:a="http://schemas.openxmlformats.org/drawingml/2006/main">
          <a:endParaRPr lang="ru-RU" sz="1600" dirty="0"/>
        </a:p>
      </cdr:txBody>
    </cdr:sp>
  </cdr:relSizeAnchor>
  <cdr:relSizeAnchor xmlns:cdr="http://schemas.openxmlformats.org/drawingml/2006/chartDrawing">
    <cdr:from>
      <cdr:x>0.29875</cdr:x>
      <cdr:y>0.24497</cdr:y>
    </cdr:from>
    <cdr:to>
      <cdr:x>0.3775</cdr:x>
      <cdr:y>0.32452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458616" y="1108720"/>
          <a:ext cx="648072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400" dirty="0" smtClean="0">
              <a:solidFill>
                <a:srgbClr val="FFFF00"/>
              </a:solidFill>
            </a:rPr>
            <a:t>15</a:t>
          </a:r>
          <a:endParaRPr lang="ru-RU" sz="2400" dirty="0">
            <a:solidFill>
              <a:srgbClr val="FFFF00"/>
            </a:solidFill>
          </a:endParaRPr>
        </a:p>
      </cdr:txBody>
    </cdr:sp>
  </cdr:relSizeAnchor>
  <cdr:relSizeAnchor xmlns:cdr="http://schemas.openxmlformats.org/drawingml/2006/chartDrawing">
    <cdr:from>
      <cdr:x>0.2025</cdr:x>
      <cdr:y>0.40407</cdr:y>
    </cdr:from>
    <cdr:to>
      <cdr:x>0.28125</cdr:x>
      <cdr:y>0.56317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666528" y="1828800"/>
          <a:ext cx="648072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3600" b="1" dirty="0" smtClean="0">
              <a:solidFill>
                <a:srgbClr val="FFFF00"/>
              </a:solidFill>
            </a:rPr>
            <a:t>16</a:t>
          </a:r>
          <a:endParaRPr lang="ru-RU" sz="3600" b="1" dirty="0">
            <a:solidFill>
              <a:srgbClr val="FFFF00"/>
            </a:solidFill>
          </a:endParaRPr>
        </a:p>
      </cdr:txBody>
    </cdr:sp>
  </cdr:relSizeAnchor>
  <cdr:relSizeAnchor xmlns:cdr="http://schemas.openxmlformats.org/drawingml/2006/chartDrawing">
    <cdr:from>
      <cdr:x>0.29</cdr:x>
      <cdr:y>0.72227</cdr:y>
    </cdr:from>
    <cdr:to>
      <cdr:x>0.36875</cdr:x>
      <cdr:y>0.80182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386608" y="3268960"/>
          <a:ext cx="648072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400" dirty="0" smtClean="0">
              <a:solidFill>
                <a:srgbClr val="FFFF00"/>
              </a:solidFill>
            </a:rPr>
            <a:t>24</a:t>
          </a:r>
          <a:endParaRPr lang="ru-RU" sz="2400" dirty="0">
            <a:solidFill>
              <a:srgbClr val="FFFF00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FA7849-F3A7-4821-80B1-BC89ACECFC44}" type="datetimeFigureOut">
              <a:rPr lang="ru-RU" smtClean="0"/>
              <a:pPr/>
              <a:t>17.06.2019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E528BF-00B8-499F-B0D3-72D0BC4664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929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E528BF-00B8-499F-B0D3-72D0BC466408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34271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E528BF-00B8-499F-B0D3-72D0BC466408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32894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E528BF-00B8-499F-B0D3-72D0BC466408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071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E528BF-00B8-499F-B0D3-72D0BC466408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86851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2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983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11121C7D-F681-4D03-8240-3F1018A044ED}" type="slidenum">
              <a:rPr lang="ru-RU"/>
              <a:pPr>
                <a:defRPr/>
              </a:pPr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61186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E528BF-00B8-499F-B0D3-72D0BC466408}" type="slidenum">
              <a:rPr lang="ru-RU" smtClean="0"/>
              <a:pPr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96029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92C2E-DB49-450E-9BC5-3A441002B6BC}" type="datetimeFigureOut">
              <a:rPr lang="ru-RU" smtClean="0"/>
              <a:pPr/>
              <a:t>17.06.2019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70A05-FDDB-4D84-95B0-1427A1AE11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92C2E-DB49-450E-9BC5-3A441002B6BC}" type="datetimeFigureOut">
              <a:rPr lang="ru-RU" smtClean="0"/>
              <a:pPr/>
              <a:t>17.06.2019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70A05-FDDB-4D84-95B0-1427A1AE11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92C2E-DB49-450E-9BC5-3A441002B6BC}" type="datetimeFigureOut">
              <a:rPr lang="ru-RU" smtClean="0"/>
              <a:pPr/>
              <a:t>17.06.2019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70A05-FDDB-4D84-95B0-1427A1AE11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92C2E-DB49-450E-9BC5-3A441002B6BC}" type="datetimeFigureOut">
              <a:rPr lang="ru-RU" smtClean="0"/>
              <a:pPr/>
              <a:t>17.06.2019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70A05-FDDB-4D84-95B0-1427A1AE11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92C2E-DB49-450E-9BC5-3A441002B6BC}" type="datetimeFigureOut">
              <a:rPr lang="ru-RU" smtClean="0"/>
              <a:pPr/>
              <a:t>17.06.2019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70A05-FDDB-4D84-95B0-1427A1AE11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92C2E-DB49-450E-9BC5-3A441002B6BC}" type="datetimeFigureOut">
              <a:rPr lang="ru-RU" smtClean="0"/>
              <a:pPr/>
              <a:t>17.06.2019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70A05-FDDB-4D84-95B0-1427A1AE11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92C2E-DB49-450E-9BC5-3A441002B6BC}" type="datetimeFigureOut">
              <a:rPr lang="ru-RU" smtClean="0"/>
              <a:pPr/>
              <a:t>17.06.2019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70A05-FDDB-4D84-95B0-1427A1AE11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92C2E-DB49-450E-9BC5-3A441002B6BC}" type="datetimeFigureOut">
              <a:rPr lang="ru-RU" smtClean="0"/>
              <a:pPr/>
              <a:t>17.06.2019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70A05-FDDB-4D84-95B0-1427A1AE11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92C2E-DB49-450E-9BC5-3A441002B6BC}" type="datetimeFigureOut">
              <a:rPr lang="ru-RU" smtClean="0"/>
              <a:pPr/>
              <a:t>17.06.2019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70A05-FDDB-4D84-95B0-1427A1AE11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92C2E-DB49-450E-9BC5-3A441002B6BC}" type="datetimeFigureOut">
              <a:rPr lang="ru-RU" smtClean="0"/>
              <a:pPr/>
              <a:t>17.06.2019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70A05-FDDB-4D84-95B0-1427A1AE11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92C2E-DB49-450E-9BC5-3A441002B6BC}" type="datetimeFigureOut">
              <a:rPr lang="ru-RU" smtClean="0"/>
              <a:pPr/>
              <a:t>17.06.2019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70A05-FDDB-4D84-95B0-1427A1AE11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981200"/>
            <a:ext cx="8229600" cy="38862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62837C-A77C-4475-AAC0-35DE7D61804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A92C2E-DB49-450E-9BC5-3A441002B6BC}" type="datetimeFigureOut">
              <a:rPr lang="ru-RU" smtClean="0"/>
              <a:pPr/>
              <a:t>17.06.2019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270A05-FDDB-4D84-95B0-1427A1AE11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commons.wikimedia.org/wiki/File:Tuberculosis_world_map_-_DALY_-_WHO2004.svg?uselang=ru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6.emf"/><Relationship Id="rId4" Type="http://schemas.openxmlformats.org/officeDocument/2006/relationships/oleObject" Target="../embeddings/Microsoft_Excel_97-2003_Worksheet1.xls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1.png"/><Relationship Id="rId4" Type="http://schemas.openxmlformats.org/officeDocument/2006/relationships/oleObject" Target="../embeddings/Microsoft_Excel_97-2003_Worksheet2.xls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3.png"/><Relationship Id="rId4" Type="http://schemas.openxmlformats.org/officeDocument/2006/relationships/oleObject" Target="../embeddings/Microsoft_Excel_97-2003_Worksheet3.xls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5.png"/><Relationship Id="rId4" Type="http://schemas.openxmlformats.org/officeDocument/2006/relationships/oleObject" Target="../embeddings/Microsoft_Excel_97-2003_Worksheet4.xls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6.emf"/><Relationship Id="rId5" Type="http://schemas.openxmlformats.org/officeDocument/2006/relationships/oleObject" Target="../embeddings/Microsoft_Excel_97-2003_Worksheet5.xls"/><Relationship Id="rId4" Type="http://schemas.openxmlformats.org/officeDocument/2006/relationships/oleObject" Target="../embeddings/oleObject5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7.emf"/><Relationship Id="rId5" Type="http://schemas.openxmlformats.org/officeDocument/2006/relationships/oleObject" Target="../embeddings/Microsoft_Excel_97-2003_Worksheet6.xls"/><Relationship Id="rId4" Type="http://schemas.openxmlformats.org/officeDocument/2006/relationships/oleObject" Target="../embeddings/oleObject6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13" Type="http://schemas.openxmlformats.org/officeDocument/2006/relationships/image" Target="../media/image38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12" Type="http://schemas.openxmlformats.org/officeDocument/2006/relationships/image" Target="../media/image3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11" Type="http://schemas.openxmlformats.org/officeDocument/2006/relationships/image" Target="../media/image36.jpeg"/><Relationship Id="rId5" Type="http://schemas.openxmlformats.org/officeDocument/2006/relationships/image" Target="../media/image30.jpeg"/><Relationship Id="rId10" Type="http://schemas.openxmlformats.org/officeDocument/2006/relationships/image" Target="../media/image35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39.png"/><Relationship Id="rId4" Type="http://schemas.openxmlformats.org/officeDocument/2006/relationships/oleObject" Target="../embeddings/Microsoft_Excel_97-2003_Worksheet7.xls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41.jpeg"/><Relationship Id="rId5" Type="http://schemas.openxmlformats.org/officeDocument/2006/relationships/image" Target="../media/image40.png"/><Relationship Id="rId4" Type="http://schemas.openxmlformats.org/officeDocument/2006/relationships/oleObject" Target="../embeddings/Microsoft_Excel_97-2003_Worksheet8.xls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58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56.png"/><Relationship Id="rId5" Type="http://schemas.openxmlformats.org/officeDocument/2006/relationships/oleObject" Target="../embeddings/oleObject9.bin"/><Relationship Id="rId4" Type="http://schemas.openxmlformats.org/officeDocument/2006/relationships/image" Target="../media/image57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7.jpeg"/><Relationship Id="rId7" Type="http://schemas.openxmlformats.org/officeDocument/2006/relationships/image" Target="../media/image5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59.jpeg"/><Relationship Id="rId4" Type="http://schemas.openxmlformats.org/officeDocument/2006/relationships/image" Target="../media/image57.jpeg"/><Relationship Id="rId9" Type="http://schemas.openxmlformats.org/officeDocument/2006/relationships/image" Target="../media/image60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7.jpeg"/><Relationship Id="rId7" Type="http://schemas.openxmlformats.org/officeDocument/2006/relationships/image" Target="../media/image5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59.jpeg"/><Relationship Id="rId4" Type="http://schemas.openxmlformats.org/officeDocument/2006/relationships/image" Target="../media/image57.jpeg"/><Relationship Id="rId9" Type="http://schemas.openxmlformats.org/officeDocument/2006/relationships/image" Target="../media/image61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01054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A80000"/>
                </a:solidFill>
              </a:rPr>
              <a:t>Проблема внутрибольничного заражения туберкулезом медицинских работников.</a:t>
            </a:r>
          </a:p>
          <a:p>
            <a:endParaRPr lang="ru-RU" sz="4800" b="1" dirty="0" smtClean="0">
              <a:solidFill>
                <a:srgbClr val="A80000"/>
              </a:solidFill>
            </a:endParaRPr>
          </a:p>
          <a:p>
            <a:r>
              <a:rPr lang="ru-RU" sz="2800" b="1" dirty="0" smtClean="0">
                <a:solidFill>
                  <a:srgbClr val="A80000"/>
                </a:solidFill>
              </a:rPr>
              <a:t>Немиров В.В.</a:t>
            </a:r>
          </a:p>
          <a:p>
            <a:r>
              <a:rPr lang="ru-RU" sz="2800" b="1" dirty="0" smtClean="0">
                <a:solidFill>
                  <a:srgbClr val="A80000"/>
                </a:solidFill>
              </a:rPr>
              <a:t>Нижний  Новгород</a:t>
            </a:r>
          </a:p>
          <a:p>
            <a:r>
              <a:rPr lang="ru-RU" sz="2800" b="1" dirty="0" smtClean="0">
                <a:solidFill>
                  <a:srgbClr val="A80000"/>
                </a:solidFill>
              </a:rPr>
              <a:t>2019 год.</a:t>
            </a:r>
          </a:p>
          <a:p>
            <a:r>
              <a:rPr lang="ru-RU" sz="2800" b="1" dirty="0" smtClean="0">
                <a:solidFill>
                  <a:srgbClr val="A80000"/>
                </a:solidFill>
              </a:rPr>
              <a:t>(Использовались материалы областной конференции фтизиатров, интернет-ресурс по данной тематике)</a:t>
            </a:r>
            <a:endParaRPr lang="ru-RU" sz="4800" b="1" dirty="0" smtClean="0">
              <a:solidFill>
                <a:srgbClr val="A80000"/>
              </a:solidFill>
            </a:endParaRPr>
          </a:p>
          <a:p>
            <a:endParaRPr lang="ru-RU" sz="2000" b="1" dirty="0">
              <a:solidFill>
                <a:srgbClr val="A8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A80000"/>
                </a:solidFill>
              </a:rPr>
              <a:t>Актуальность проблемы</a:t>
            </a:r>
            <a:endParaRPr lang="ru-RU" sz="3600" b="1" dirty="0">
              <a:solidFill>
                <a:srgbClr val="A8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По распространенности проф.патология медиков занимает 5-е место (после химиков).</a:t>
            </a:r>
          </a:p>
          <a:p>
            <a:endParaRPr lang="ru-RU" sz="2800" b="1" dirty="0" smtClean="0"/>
          </a:p>
          <a:p>
            <a:r>
              <a:rPr lang="ru-RU" sz="2800" b="1" dirty="0" smtClean="0"/>
              <a:t>Профессиональная заболеваемость медработников имеет тенденцию к росту.</a:t>
            </a:r>
          </a:p>
          <a:p>
            <a:pPr indent="369888">
              <a:buNone/>
            </a:pPr>
            <a:r>
              <a:rPr lang="ru-RU" sz="2800" b="1" dirty="0" smtClean="0"/>
              <a:t>1-е место - инфекционная патология (75-84%)</a:t>
            </a:r>
          </a:p>
          <a:p>
            <a:pPr indent="369888">
              <a:buNone/>
            </a:pPr>
            <a:r>
              <a:rPr lang="ru-RU" sz="2800" b="1" dirty="0" smtClean="0"/>
              <a:t>2-е место - аллергия                                (6,5-19%)</a:t>
            </a:r>
          </a:p>
          <a:p>
            <a:pPr marL="2154238" indent="-1441450">
              <a:buNone/>
            </a:pPr>
            <a:r>
              <a:rPr lang="ru-RU" sz="2800" b="1" dirty="0" smtClean="0"/>
              <a:t>3-е место - интоксикации и заболевания опорно-двигательного аппарата       (3-4%)</a:t>
            </a:r>
          </a:p>
          <a:p>
            <a:pPr marL="2154238" indent="-2154238"/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01054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endParaRPr lang="ru-RU" sz="4800" dirty="0"/>
          </a:p>
        </p:txBody>
      </p:sp>
      <p:pic>
        <p:nvPicPr>
          <p:cNvPr id="89090" name="Рисунок 25" descr="https://im0-tub-ru.yandex.net/i?id=0e32e5025fed68c9c64b583f02437396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1835696" y="1988840"/>
            <a:ext cx="295232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2555776" y="2708920"/>
            <a:ext cx="187220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79512" y="5661248"/>
            <a:ext cx="89644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В 2006 г в Москве туберкулез среди медиков зарегистрировано  56 сл; </a:t>
            </a:r>
            <a:br>
              <a:rPr lang="ru-RU" sz="2000" b="1" dirty="0" smtClean="0"/>
            </a:br>
            <a:r>
              <a:rPr lang="ru-RU" sz="2000" b="1" dirty="0" smtClean="0"/>
              <a:t>                                 из них проф.патологией признано только 4 сл. (в ПТУ).</a:t>
            </a:r>
          </a:p>
          <a:p>
            <a:r>
              <a:rPr lang="ru-RU" sz="2400" b="1" u="sng" dirty="0" smtClean="0">
                <a:solidFill>
                  <a:srgbClr val="6600FF"/>
                </a:solidFill>
              </a:rPr>
              <a:t>Далее рассматриваем общую заболеваемость туберкулезом.</a:t>
            </a:r>
          </a:p>
          <a:p>
            <a:endParaRPr lang="ru-RU" sz="2000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Причины высокого уровня заболеваемости медицинских работников: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600200"/>
            <a:ext cx="5328592" cy="499715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напряженная обстановка </a:t>
            </a:r>
          </a:p>
          <a:p>
            <a:pPr>
              <a:buNone/>
            </a:pPr>
            <a:r>
              <a:rPr lang="ru-RU" dirty="0" smtClean="0"/>
              <a:t>  по туберкулезу в России;</a:t>
            </a:r>
          </a:p>
          <a:p>
            <a:r>
              <a:rPr lang="ru-RU" dirty="0" smtClean="0"/>
              <a:t>проблемы в комплексе мер </a:t>
            </a:r>
          </a:p>
          <a:p>
            <a:pPr>
              <a:buNone/>
            </a:pPr>
            <a:r>
              <a:rPr lang="ru-RU" dirty="0" smtClean="0"/>
              <a:t>     </a:t>
            </a:r>
            <a:r>
              <a:rPr lang="ru-RU" dirty="0" err="1" smtClean="0"/>
              <a:t>санэпидрежима</a:t>
            </a:r>
            <a:r>
              <a:rPr lang="ru-RU" dirty="0" smtClean="0"/>
              <a:t> и индивидуальной защиты</a:t>
            </a:r>
          </a:p>
          <a:p>
            <a:pPr>
              <a:buNone/>
            </a:pPr>
            <a:r>
              <a:rPr lang="ru-RU" sz="2600" dirty="0" smtClean="0"/>
              <a:t>  (пациенты обращаются с какой-либо патологией, т.е. – низким иммунитетом - </a:t>
            </a:r>
            <a:r>
              <a:rPr lang="ru-RU" sz="2600" u="sng" dirty="0" smtClean="0"/>
              <a:t>более высоким риском заболеваемости туберкулеза</a:t>
            </a:r>
            <a:r>
              <a:rPr lang="ru-RU" sz="2600" dirty="0" smtClean="0"/>
              <a:t>)</a:t>
            </a:r>
            <a:r>
              <a:rPr lang="ru-RU" sz="2800" dirty="0" smtClean="0"/>
              <a:t>;</a:t>
            </a:r>
            <a:endParaRPr lang="ru-RU" sz="2600" dirty="0" smtClean="0"/>
          </a:p>
          <a:p>
            <a:r>
              <a:rPr lang="ru-RU" dirty="0" smtClean="0"/>
              <a:t>материально-техническое состояние ПТУ.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Объект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509928" y="1412776"/>
            <a:ext cx="3634072" cy="2664296"/>
          </a:xfrm>
          <a:prstGeom prst="rect">
            <a:avLst/>
          </a:prstGeom>
          <a:solidFill>
            <a:srgbClr val="92D050"/>
          </a:solidFill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5508104" y="1412776"/>
            <a:ext cx="34563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5400000">
            <a:off x="4175956" y="2744924"/>
            <a:ext cx="26642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5508104" y="4077072"/>
            <a:ext cx="36358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156176" y="2060848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480 000 – МЛУ</a:t>
            </a:r>
          </a:p>
          <a:p>
            <a:r>
              <a:rPr lang="ru-RU" sz="1400" dirty="0" smtClean="0"/>
              <a:t>10% - ШЛУ</a:t>
            </a:r>
            <a:endParaRPr lang="ru-RU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6300192" y="2492896"/>
            <a:ext cx="2843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</a:rPr>
              <a:t>Половина новых случаем </a:t>
            </a:r>
            <a:r>
              <a:rPr lang="ru-RU" sz="1200" b="1" u="sng" dirty="0" smtClean="0">
                <a:solidFill>
                  <a:schemeClr val="accent1">
                    <a:lumMod val="75000"/>
                  </a:schemeClr>
                </a:solidFill>
              </a:rPr>
              <a:t>ЛУ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</a:rPr>
              <a:t> приходится на </a:t>
            </a:r>
            <a:r>
              <a:rPr lang="ru-RU" sz="1200" b="1" u="sng" dirty="0" smtClean="0">
                <a:solidFill>
                  <a:schemeClr val="accent1">
                    <a:lumMod val="75000"/>
                  </a:schemeClr>
                </a:solidFill>
              </a:rPr>
              <a:t>Индию, Китай и Россию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endParaRPr lang="ru-RU" dirty="0"/>
          </a:p>
        </p:txBody>
      </p:sp>
      <p:pic>
        <p:nvPicPr>
          <p:cNvPr id="7169" name="Picture 1" descr="i?id=5bb56a5055f4bf6fa6f2ee980656a41d-srl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4128548"/>
            <a:ext cx="3635896" cy="2729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3" descr="http://upload.wikimedia.org/wikipedia/commons/thumb/b/b6/Tuberculosis_world_map_-_DALY_-_WHO2004.svg/220px-Tuberculosis_world_map_-_DALY_-_WHO2004.svg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60350"/>
            <a:ext cx="5976937" cy="319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Box 4"/>
          <p:cNvSpPr txBox="1">
            <a:spLocks noChangeArrowheads="1"/>
          </p:cNvSpPr>
          <p:nvPr/>
        </p:nvSpPr>
        <p:spPr bwMode="auto">
          <a:xfrm>
            <a:off x="0" y="3068638"/>
            <a:ext cx="8785225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Усредненная по возрасту </a:t>
            </a:r>
            <a:r>
              <a:rPr lang="ru-RU" sz="2400" b="1" u="sng" dirty="0">
                <a:solidFill>
                  <a:srgbClr val="C00000"/>
                </a:solidFill>
              </a:rPr>
              <a:t>смертность</a:t>
            </a:r>
            <a:r>
              <a:rPr lang="ru-RU" sz="2400" b="1" dirty="0">
                <a:solidFill>
                  <a:srgbClr val="C00000"/>
                </a:solidFill>
              </a:rPr>
              <a:t> от туберкулёза на 100 000.</a:t>
            </a:r>
          </a:p>
          <a:p>
            <a:r>
              <a:rPr lang="ru-RU" sz="2400" dirty="0"/>
              <a:t>        В соответствии с информацией ВОЗ, около 2 миллиардов людей, треть общего населения Земли, инфицировано. В настоящее время туберкулёзом ежегодно заболевает 9 миллионов человек во всём мире, из них 3 миллиона умирают от его осложнений. (По другим данным, ежегодно 8 миллионов заболевают туберкулёзом, а 2 миллиона умирает.)</a:t>
            </a:r>
          </a:p>
          <a:p>
            <a:pPr algn="ctr"/>
            <a:r>
              <a:rPr lang="ru-RU" sz="2400" b="1" u="sng" dirty="0" smtClean="0">
                <a:solidFill>
                  <a:srgbClr val="FF0000"/>
                </a:solidFill>
              </a:rPr>
              <a:t>Абсолютное число заболевших</a:t>
            </a:r>
            <a:endParaRPr lang="ru-RU" sz="2400" b="1" u="sng" dirty="0">
              <a:solidFill>
                <a:srgbClr val="FF0000"/>
              </a:solidFill>
            </a:endParaRPr>
          </a:p>
          <a:p>
            <a:pPr algn="just"/>
            <a:r>
              <a:rPr lang="ru-RU" sz="2400" b="1" dirty="0"/>
              <a:t>Более 50% </a:t>
            </a:r>
            <a:r>
              <a:rPr lang="ru-RU" sz="2400" b="1" dirty="0">
                <a:solidFill>
                  <a:srgbClr val="FF0000"/>
                </a:solidFill>
              </a:rPr>
              <a:t>- Индия, Пакистан, Индонезия</a:t>
            </a:r>
          </a:p>
          <a:p>
            <a:pPr algn="just"/>
            <a:r>
              <a:rPr lang="ru-RU" sz="2400" b="1" dirty="0"/>
              <a:t>Примерно 25% </a:t>
            </a:r>
            <a:r>
              <a:rPr lang="ru-RU" sz="2400" b="1" dirty="0">
                <a:solidFill>
                  <a:srgbClr val="FF0000"/>
                </a:solidFill>
              </a:rPr>
              <a:t>приходится на Южную Африку</a:t>
            </a:r>
          </a:p>
        </p:txBody>
      </p:sp>
      <p:sp>
        <p:nvSpPr>
          <p:cNvPr id="16388" name="TextBox 3"/>
          <p:cNvSpPr txBox="1">
            <a:spLocks noChangeArrowheads="1"/>
          </p:cNvSpPr>
          <p:nvPr/>
        </p:nvSpPr>
        <p:spPr bwMode="auto">
          <a:xfrm>
            <a:off x="5364163" y="692696"/>
            <a:ext cx="3779837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2000" b="1" dirty="0"/>
              <a:t> </a:t>
            </a:r>
            <a:r>
              <a:rPr lang="ru-RU" sz="2400" b="1" dirty="0"/>
              <a:t>В России инфицировано -  почти 100% </a:t>
            </a:r>
            <a:r>
              <a:rPr lang="ru-RU" sz="2400" b="1" dirty="0" smtClean="0"/>
              <a:t>взрослых (</a:t>
            </a:r>
            <a:r>
              <a:rPr lang="ru-RU" sz="2400" b="1" u="sng" dirty="0" smtClean="0"/>
              <a:t>у нас есть от кого заразиться</a:t>
            </a:r>
            <a:r>
              <a:rPr lang="ru-RU" sz="2400" b="1" dirty="0" smtClean="0"/>
              <a:t>), </a:t>
            </a:r>
            <a:endParaRPr lang="ru-RU" sz="2400" b="1" dirty="0"/>
          </a:p>
          <a:p>
            <a:pPr>
              <a:buFont typeface="Arial" charset="0"/>
              <a:buChar char="•"/>
            </a:pPr>
            <a:r>
              <a:rPr lang="ru-RU" sz="2000" b="1" dirty="0"/>
              <a:t>1/3 - населения земли,</a:t>
            </a:r>
          </a:p>
          <a:p>
            <a:pPr>
              <a:buFont typeface="Arial" charset="0"/>
              <a:buChar char="•"/>
            </a:pPr>
            <a:r>
              <a:rPr lang="ru-RU" sz="2000" b="1" dirty="0"/>
              <a:t> в благополучных  странах - 1%.</a:t>
            </a:r>
          </a:p>
        </p:txBody>
      </p:sp>
      <p:sp>
        <p:nvSpPr>
          <p:cNvPr id="16389" name="TextBox 4"/>
          <p:cNvSpPr txBox="1">
            <a:spLocks noChangeArrowheads="1"/>
          </p:cNvSpPr>
          <p:nvPr/>
        </p:nvSpPr>
        <p:spPr bwMode="auto">
          <a:xfrm>
            <a:off x="4787900" y="0"/>
            <a:ext cx="41052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FF0000"/>
                </a:solidFill>
              </a:rPr>
              <a:t>Актуальность темы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/>
              <a:t>Доля инфицированных в РФ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5400000">
            <a:off x="-1116632" y="3645024"/>
            <a:ext cx="388843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827584" y="5589240"/>
            <a:ext cx="712879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5400000">
            <a:off x="1835696" y="5589240"/>
            <a:ext cx="14401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 flipH="1" flipV="1">
            <a:off x="3059832" y="5589240"/>
            <a:ext cx="14401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51520" y="1340768"/>
            <a:ext cx="827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100%</a:t>
            </a:r>
            <a:endParaRPr lang="ru-R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323528" y="342900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50%</a:t>
            </a:r>
            <a:endParaRPr lang="ru-RU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1763688" y="566124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7 лет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2915816" y="566124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14 лет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1691680" y="2348880"/>
            <a:ext cx="432048" cy="32403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2915816" y="1988840"/>
            <a:ext cx="432048" cy="3600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1619672" y="1988840"/>
            <a:ext cx="720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85%</a:t>
            </a:r>
            <a:endParaRPr lang="ru-RU" sz="20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2771800" y="1628800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97%</a:t>
            </a:r>
            <a:endParaRPr lang="ru-RU" sz="2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4644008" y="1052736"/>
            <a:ext cx="338437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10% инфицированных могут заболеть туберкулезом</a:t>
            </a:r>
            <a:r>
              <a:rPr lang="ru-RU" sz="3200" b="1" dirty="0" smtClean="0"/>
              <a:t> </a:t>
            </a:r>
            <a:r>
              <a:rPr lang="ru-RU" sz="3200" b="1" dirty="0" smtClean="0">
                <a:solidFill>
                  <a:srgbClr val="0070C0"/>
                </a:solidFill>
              </a:rPr>
              <a:t>на фоне низкого иммунитета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/>
              <a:t> получив большую дозу заражения от БК+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/>
              <a:t> «вырастив» ее у себя</a:t>
            </a:r>
            <a:endParaRPr lang="ru-RU" sz="2400" b="1" dirty="0"/>
          </a:p>
        </p:txBody>
      </p:sp>
      <p:cxnSp>
        <p:nvCxnSpPr>
          <p:cNvPr id="25" name="Прямая со стрелкой 24"/>
          <p:cNvCxnSpPr/>
          <p:nvPr/>
        </p:nvCxnSpPr>
        <p:spPr>
          <a:xfrm rot="5400000" flipH="1" flipV="1">
            <a:off x="2196530" y="3716238"/>
            <a:ext cx="3744416" cy="1588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3563888" y="1484784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100%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635896" y="566124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взрослые</a:t>
            </a:r>
            <a:endParaRPr lang="ru-RU" dirty="0"/>
          </a:p>
        </p:txBody>
      </p:sp>
      <p:pic>
        <p:nvPicPr>
          <p:cNvPr id="24" name="Picture 5" descr="mb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1"/>
            <a:ext cx="1475656" cy="1405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4" cstate="print"/>
          <a:srcRect t="14671" r="66537" b="47530"/>
          <a:stretch>
            <a:fillRect/>
          </a:stretch>
        </p:blipFill>
        <p:spPr>
          <a:xfrm>
            <a:off x="0" y="1"/>
            <a:ext cx="1619672" cy="1372186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339752" y="1124744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5%     +      5%</a:t>
            </a:r>
            <a:endParaRPr lang="ru-RU" sz="28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43408"/>
            <a:ext cx="9144000" cy="1656184"/>
          </a:xfrm>
          <a:solidFill>
            <a:srgbClr val="FFFF66"/>
          </a:solidFill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Чтобы заболеть </a:t>
            </a:r>
            <a:br>
              <a:rPr lang="ru-RU" sz="3600" b="1" dirty="0" smtClean="0">
                <a:solidFill>
                  <a:srgbClr val="C00000"/>
                </a:solidFill>
              </a:rPr>
            </a:br>
            <a:r>
              <a:rPr lang="ru-RU" sz="3600" b="1" dirty="0" smtClean="0">
                <a:solidFill>
                  <a:srgbClr val="C00000"/>
                </a:solidFill>
              </a:rPr>
              <a:t>туберкулезом надо: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0" y="1484784"/>
            <a:ext cx="4427984" cy="5112568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44008" y="1484784"/>
            <a:ext cx="4499992" cy="5112568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83568" y="1844824"/>
            <a:ext cx="33843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600" b="1" dirty="0" smtClean="0">
              <a:solidFill>
                <a:srgbClr val="A80000"/>
              </a:solidFill>
            </a:endParaRPr>
          </a:p>
          <a:p>
            <a:pPr algn="ctr"/>
            <a:r>
              <a:rPr lang="ru-RU" sz="3600" b="1" dirty="0" smtClean="0">
                <a:solidFill>
                  <a:srgbClr val="A80000"/>
                </a:solidFill>
              </a:rPr>
              <a:t>1. Низкий иммунитет</a:t>
            </a:r>
            <a:endParaRPr lang="ru-RU" sz="3600" b="1" dirty="0">
              <a:solidFill>
                <a:srgbClr val="A8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60032" y="1844824"/>
            <a:ext cx="40324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600" b="1" dirty="0" smtClean="0">
              <a:solidFill>
                <a:srgbClr val="A80000"/>
              </a:solidFill>
            </a:endParaRPr>
          </a:p>
          <a:p>
            <a:pPr algn="ctr"/>
            <a:r>
              <a:rPr lang="ru-RU" sz="3600" b="1" dirty="0" smtClean="0">
                <a:solidFill>
                  <a:srgbClr val="A80000"/>
                </a:solidFill>
              </a:rPr>
              <a:t>2. Большая доза заражения</a:t>
            </a:r>
            <a:endParaRPr lang="ru-RU" sz="3600" b="1" dirty="0">
              <a:solidFill>
                <a:srgbClr val="A8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7584" y="5517232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600" b="1" dirty="0">
              <a:solidFill>
                <a:srgbClr val="A80000"/>
              </a:solidFill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3" cstate="print"/>
          <a:srcRect l="59503" t="10166" r="1198" b="58506"/>
          <a:stretch>
            <a:fillRect/>
          </a:stretch>
        </p:blipFill>
        <p:spPr>
          <a:xfrm>
            <a:off x="0" y="-243408"/>
            <a:ext cx="2193994" cy="1872208"/>
          </a:xfrm>
          <a:prstGeom prst="rect">
            <a:avLst/>
          </a:prstGeom>
        </p:spPr>
      </p:pic>
      <p:pic>
        <p:nvPicPr>
          <p:cNvPr id="12" name="Picture 35" descr="8"/>
          <p:cNvPicPr>
            <a:picLocks noChangeAspect="1" noChangeArrowheads="1"/>
          </p:cNvPicPr>
          <p:nvPr/>
        </p:nvPicPr>
        <p:blipFill>
          <a:blip r:embed="rId4" cstate="print"/>
          <a:srcRect l="23487" t="4289" r="3116" b="18504"/>
          <a:stretch>
            <a:fillRect/>
          </a:stretch>
        </p:blipFill>
        <p:spPr bwMode="auto">
          <a:xfrm>
            <a:off x="251520" y="5013176"/>
            <a:ext cx="1043608" cy="1502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9" descr="ANd9GcRhzaMQsKQflCp8wyx6a3snO5THMjYQEQMwX0Xyu276rChde28Ztw"/>
          <p:cNvPicPr>
            <a:picLocks noChangeAspect="1" noChangeArrowheads="1"/>
          </p:cNvPicPr>
          <p:nvPr/>
        </p:nvPicPr>
        <p:blipFill>
          <a:blip r:embed="rId5" cstate="print"/>
          <a:srcRect t="6934" b="6113"/>
          <a:stretch>
            <a:fillRect/>
          </a:stretch>
        </p:blipFill>
        <p:spPr bwMode="auto">
          <a:xfrm>
            <a:off x="1259632" y="5085184"/>
            <a:ext cx="2509492" cy="1451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4" descr="narkoman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3501008"/>
            <a:ext cx="1517973" cy="1650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9" descr="281916"/>
          <p:cNvPicPr>
            <a:picLocks noChangeAspect="1" noChangeArrowheads="1"/>
          </p:cNvPicPr>
          <p:nvPr/>
        </p:nvPicPr>
        <p:blipFill>
          <a:blip r:embed="rId7" cstate="print">
            <a:lum bright="24000" contrast="-12000"/>
          </a:blip>
          <a:srcRect/>
          <a:stretch>
            <a:fillRect/>
          </a:stretch>
        </p:blipFill>
        <p:spPr bwMode="auto">
          <a:xfrm>
            <a:off x="7134187" y="-243408"/>
            <a:ext cx="2009813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 descr="19b213e2ec764bdc98ead48b84d0263c_full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20072" y="3717032"/>
            <a:ext cx="3336131" cy="2323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4" descr="007"/>
          <p:cNvPicPr>
            <a:picLocks noChangeAspect="1" noChangeArrowheads="1"/>
          </p:cNvPicPr>
          <p:nvPr/>
        </p:nvPicPr>
        <p:blipFill>
          <a:blip r:embed="rId9" cstate="print">
            <a:lum bright="6000" contrast="6000"/>
          </a:blip>
          <a:srcRect l="11233" t="45913" r="12502" b="25010"/>
          <a:stretch>
            <a:fillRect/>
          </a:stretch>
        </p:blipFill>
        <p:spPr bwMode="auto">
          <a:xfrm>
            <a:off x="2483768" y="1268760"/>
            <a:ext cx="4392488" cy="1116710"/>
          </a:xfrm>
          <a:prstGeom prst="rect">
            <a:avLst/>
          </a:prstGeom>
          <a:noFill/>
          <a:ln w="28575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20" name="Picture 5" descr="5674567546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3528" y="3501008"/>
            <a:ext cx="1763688" cy="162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01054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FF99"/>
          </a:solidFill>
          <a:ln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endParaRPr lang="ru-RU" sz="4800" dirty="0"/>
          </a:p>
        </p:txBody>
      </p:sp>
      <p:pic>
        <p:nvPicPr>
          <p:cNvPr id="86018" name="Рисунок 21" descr="https://im0-tub-ru.yandex.net/i?id=6a7c9acf67d0e1a48a0340c980a68b61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71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755576" y="4797152"/>
            <a:ext cx="8388424" cy="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876256" y="1340768"/>
            <a:ext cx="226774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FF66"/>
                </a:solidFill>
              </a:rPr>
              <a:t>Более 50 на 100 тыс. - </a:t>
            </a:r>
            <a:r>
              <a:rPr lang="ru-RU" sz="2000" b="1" dirty="0" smtClean="0">
                <a:solidFill>
                  <a:srgbClr val="FFFF66"/>
                </a:solidFill>
              </a:rPr>
              <a:t>эпидемия</a:t>
            </a:r>
            <a:endParaRPr lang="ru-RU" b="1" dirty="0">
              <a:solidFill>
                <a:srgbClr val="FFFF66"/>
              </a:solidFill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rot="5400000">
            <a:off x="7271506" y="3248980"/>
            <a:ext cx="3097138" cy="794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084168" y="1268760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 smtClean="0">
                <a:solidFill>
                  <a:srgbClr val="FFFF66"/>
                </a:solidFill>
              </a:rPr>
              <a:t>ВОЗ:</a:t>
            </a:r>
            <a:endParaRPr lang="ru-RU" sz="2800" b="1" u="sng" dirty="0">
              <a:solidFill>
                <a:srgbClr val="FFFF66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67744" y="1196752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916</a:t>
            </a:r>
            <a:endParaRPr lang="ru-RU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2195736" y="1412776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860</a:t>
            </a:r>
            <a:endParaRPr lang="ru-RU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2699792" y="1124744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.</a:t>
            </a:r>
            <a:endParaRPr lang="ru-RU" sz="1400" dirty="0"/>
          </a:p>
        </p:txBody>
      </p:sp>
      <p:sp>
        <p:nvSpPr>
          <p:cNvPr id="19" name="TextBox 18"/>
          <p:cNvSpPr txBox="1"/>
          <p:nvPr/>
        </p:nvSpPr>
        <p:spPr>
          <a:xfrm>
            <a:off x="2339752" y="3212976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171</a:t>
            </a:r>
            <a:endParaRPr lang="ru-RU" sz="1400" dirty="0"/>
          </a:p>
        </p:txBody>
      </p:sp>
      <p:sp>
        <p:nvSpPr>
          <p:cNvPr id="20" name="TextBox 19"/>
          <p:cNvSpPr txBox="1"/>
          <p:nvPr/>
        </p:nvSpPr>
        <p:spPr>
          <a:xfrm>
            <a:off x="2339752" y="2636912"/>
            <a:ext cx="12961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/>
              <a:t>Пакистан</a:t>
            </a:r>
          </a:p>
          <a:p>
            <a:r>
              <a:rPr lang="ru-RU" sz="1100" dirty="0" smtClean="0"/>
              <a:t>275</a:t>
            </a:r>
            <a:endParaRPr lang="ru-RU" sz="1100" dirty="0"/>
          </a:p>
        </p:txBody>
      </p:sp>
      <p:sp>
        <p:nvSpPr>
          <p:cNvPr id="21" name="TextBox 20"/>
          <p:cNvSpPr txBox="1"/>
          <p:nvPr/>
        </p:nvSpPr>
        <p:spPr>
          <a:xfrm>
            <a:off x="3347864" y="3068960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159</a:t>
            </a:r>
            <a:endParaRPr lang="ru-RU" sz="1400" dirty="0"/>
          </a:p>
        </p:txBody>
      </p:sp>
      <p:sp>
        <p:nvSpPr>
          <p:cNvPr id="22" name="TextBox 21"/>
          <p:cNvSpPr txBox="1"/>
          <p:nvPr/>
        </p:nvSpPr>
        <p:spPr>
          <a:xfrm>
            <a:off x="3923928" y="3212976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141</a:t>
            </a:r>
            <a:endParaRPr lang="ru-RU" sz="1400" dirty="0"/>
          </a:p>
        </p:txBody>
      </p:sp>
      <p:sp>
        <p:nvSpPr>
          <p:cNvPr id="23" name="TextBox 22"/>
          <p:cNvSpPr txBox="1"/>
          <p:nvPr/>
        </p:nvSpPr>
        <p:spPr>
          <a:xfrm>
            <a:off x="8388424" y="4221088"/>
            <a:ext cx="4675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3,3</a:t>
            </a:r>
            <a:endParaRPr lang="ru-RU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7020272" y="4077072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5,7</a:t>
            </a:r>
            <a:endParaRPr lang="ru-RU" sz="1400" dirty="0"/>
          </a:p>
        </p:txBody>
      </p:sp>
      <p:sp>
        <p:nvSpPr>
          <p:cNvPr id="25" name="TextBox 24"/>
          <p:cNvSpPr txBox="1"/>
          <p:nvPr/>
        </p:nvSpPr>
        <p:spPr>
          <a:xfrm>
            <a:off x="5580112" y="3933056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18</a:t>
            </a:r>
            <a:endParaRPr lang="ru-RU" sz="1400" dirty="0"/>
          </a:p>
        </p:txBody>
      </p:sp>
      <p:sp>
        <p:nvSpPr>
          <p:cNvPr id="26" name="TextBox 25"/>
          <p:cNvSpPr txBox="1"/>
          <p:nvPr/>
        </p:nvSpPr>
        <p:spPr>
          <a:xfrm>
            <a:off x="7452320" y="3789040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13</a:t>
            </a:r>
            <a:endParaRPr lang="ru-RU" sz="1200" dirty="0"/>
          </a:p>
        </p:txBody>
      </p:sp>
      <p:sp>
        <p:nvSpPr>
          <p:cNvPr id="27" name="TextBox 26"/>
          <p:cNvSpPr txBox="1"/>
          <p:nvPr/>
        </p:nvSpPr>
        <p:spPr>
          <a:xfrm>
            <a:off x="4499992" y="292494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60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2133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Заболеваемость и смертность в мире от туберкулеза детей до 14 лет </a:t>
            </a:r>
            <a:r>
              <a:rPr lang="ru-RU" sz="1600" b="1" dirty="0" smtClean="0"/>
              <a:t>(на 100 тыс. нас.)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600" b="1" dirty="0" smtClean="0"/>
              <a:t> </a:t>
            </a:r>
            <a:endParaRPr lang="ru-RU" b="1" dirty="0" smtClean="0"/>
          </a:p>
        </p:txBody>
      </p:sp>
      <p:graphicFrame>
        <p:nvGraphicFramePr>
          <p:cNvPr id="1026" name="Содержимое 7"/>
          <p:cNvGraphicFramePr>
            <a:graphicFrameLocks noGrp="1"/>
          </p:cNvGraphicFramePr>
          <p:nvPr>
            <p:ph idx="1"/>
          </p:nvPr>
        </p:nvGraphicFramePr>
        <p:xfrm>
          <a:off x="522288" y="2332038"/>
          <a:ext cx="7972425" cy="4525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Worksheet" r:id="rId4" imgW="8086619" imgH="4591030" progId="Excel.Sheet.8">
                  <p:embed/>
                </p:oleObj>
              </mc:Choice>
              <mc:Fallback>
                <p:oleObj name="Worksheet" r:id="rId4" imgW="8086619" imgH="4591030" progId="Excel.Sheet.8">
                  <p:embed/>
                  <p:pic>
                    <p:nvPicPr>
                      <p:cNvPr id="0" name="Содержимое 7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288" y="2332038"/>
                        <a:ext cx="7972425" cy="45259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8" name="TextBox 3"/>
          <p:cNvSpPr txBox="1">
            <a:spLocks noChangeArrowheads="1"/>
          </p:cNvSpPr>
          <p:nvPr/>
        </p:nvSpPr>
        <p:spPr bwMode="auto">
          <a:xfrm>
            <a:off x="4067175" y="5445125"/>
            <a:ext cx="11525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/>
              <a:t>170 </a:t>
            </a:r>
            <a:r>
              <a:rPr lang="ru-RU" dirty="0" err="1"/>
              <a:t>тыс</a:t>
            </a:r>
            <a:endParaRPr lang="ru-RU" dirty="0"/>
          </a:p>
        </p:txBody>
      </p:sp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2339975" y="5516563"/>
            <a:ext cx="10080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140 тыс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004048" y="5373216"/>
            <a:ext cx="360040" cy="79208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8104" y="522920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233 </a:t>
            </a:r>
            <a:r>
              <a:rPr lang="ru-RU" b="1" dirty="0" err="1" smtClean="0"/>
              <a:t>тыс</a:t>
            </a:r>
            <a:endParaRPr lang="ru-RU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499992" y="6309320"/>
            <a:ext cx="129614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mtClean="0"/>
              <a:t>2016 </a:t>
            </a:r>
            <a:r>
              <a:rPr lang="ru-RU" dirty="0" smtClean="0"/>
              <a:t>год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503040" y="1988840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Практически каждый 4-й ребенок в мире, заболевший туберкулезом, умирает.</a:t>
            </a:r>
            <a:endParaRPr lang="ru-RU" b="1" dirty="0"/>
          </a:p>
        </p:txBody>
      </p:sp>
      <p:cxnSp>
        <p:nvCxnSpPr>
          <p:cNvPr id="12" name="Прямая со стрелкой 11"/>
          <p:cNvCxnSpPr/>
          <p:nvPr/>
        </p:nvCxnSpPr>
        <p:spPr>
          <a:xfrm rot="5400000">
            <a:off x="4968044" y="2744924"/>
            <a:ext cx="2952328" cy="216024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7524328" y="2348880"/>
            <a:ext cx="93610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62" name="Рисунок 23" descr="https://im0-tub-ru.yandex.net/i?id=33112849f31bb2cdb1e67bb5165f0879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434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Прямая соединительная линия 5"/>
          <p:cNvCxnSpPr/>
          <p:nvPr/>
        </p:nvCxnSpPr>
        <p:spPr>
          <a:xfrm rot="10800000">
            <a:off x="2123728" y="2852936"/>
            <a:ext cx="6048672" cy="7200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01054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FF99"/>
          </a:solidFill>
          <a:ln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endParaRPr lang="ru-RU" sz="4800" dirty="0"/>
          </a:p>
        </p:txBody>
      </p:sp>
      <p:pic>
        <p:nvPicPr>
          <p:cNvPr id="91138" name="Рисунок 42" descr="https://im0-tub-ru.yandex.net/i?id=ecb8937d682db5a81b6cdef434ceb7f2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71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Объект 8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TextBox 2"/>
          <p:cNvSpPr txBox="1"/>
          <p:nvPr/>
        </p:nvSpPr>
        <p:spPr>
          <a:xfrm>
            <a:off x="4114800" y="3962400"/>
            <a:ext cx="76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FFFF00"/>
                </a:solidFill>
              </a:rPr>
              <a:t>Тыва</a:t>
            </a:r>
            <a:endParaRPr lang="ru-RU" sz="1400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 rot="17725393">
            <a:off x="6907822" y="4170123"/>
            <a:ext cx="12954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err="1" smtClean="0">
                <a:solidFill>
                  <a:srgbClr val="FFFF00"/>
                </a:solidFill>
              </a:rPr>
              <a:t>Примор.кр</a:t>
            </a:r>
            <a:r>
              <a:rPr lang="ru-RU" sz="1000" dirty="0" smtClean="0">
                <a:solidFill>
                  <a:srgbClr val="FFFF00"/>
                </a:solidFill>
              </a:rPr>
              <a:t>.</a:t>
            </a:r>
            <a:endParaRPr lang="ru-RU" sz="1000" dirty="0">
              <a:solidFill>
                <a:srgbClr val="FFFF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48600" y="914400"/>
            <a:ext cx="838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rgbClr val="FFFF00"/>
                </a:solidFill>
              </a:rPr>
              <a:t>Чукотка</a:t>
            </a:r>
            <a:endParaRPr lang="ru-RU" sz="1200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 rot="19416388">
            <a:off x="4520418" y="3351691"/>
            <a:ext cx="1371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rgbClr val="0070C0"/>
                </a:solidFill>
              </a:rPr>
              <a:t>Иркутская обл.</a:t>
            </a:r>
            <a:endParaRPr lang="ru-RU" sz="1200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52800" y="3429000"/>
            <a:ext cx="914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err="1" smtClean="0">
                <a:solidFill>
                  <a:srgbClr val="0070C0"/>
                </a:solidFill>
              </a:rPr>
              <a:t>Новоси</a:t>
            </a:r>
            <a:r>
              <a:rPr lang="ru-RU" sz="1100" dirty="0" smtClean="0">
                <a:solidFill>
                  <a:srgbClr val="0070C0"/>
                </a:solidFill>
              </a:rPr>
              <a:t>. </a:t>
            </a:r>
            <a:r>
              <a:rPr lang="ru-RU" sz="1100" dirty="0" err="1" smtClean="0">
                <a:solidFill>
                  <a:srgbClr val="0070C0"/>
                </a:solidFill>
              </a:rPr>
              <a:t>Кемеровск</a:t>
            </a:r>
            <a:endParaRPr lang="ru-RU" sz="1100" dirty="0" smtClean="0">
              <a:solidFill>
                <a:srgbClr val="0070C0"/>
              </a:solidFill>
            </a:endParaRPr>
          </a:p>
          <a:p>
            <a:r>
              <a:rPr lang="ru-RU" sz="1100" dirty="0" err="1" smtClean="0">
                <a:solidFill>
                  <a:srgbClr val="0070C0"/>
                </a:solidFill>
              </a:rPr>
              <a:t>Алтайск.ер</a:t>
            </a:r>
            <a:r>
              <a:rPr lang="ru-RU" sz="1100" dirty="0" smtClean="0">
                <a:solidFill>
                  <a:srgbClr val="0070C0"/>
                </a:solidFill>
              </a:rPr>
              <a:t>.</a:t>
            </a:r>
            <a:endParaRPr lang="ru-RU" sz="1100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10400" y="4114800"/>
            <a:ext cx="762000" cy="228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err="1" smtClean="0">
                <a:solidFill>
                  <a:srgbClr val="FFFF00"/>
                </a:solidFill>
              </a:rPr>
              <a:t>Евр</a:t>
            </a:r>
            <a:endParaRPr lang="ru-RU" sz="900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 rot="3927938">
            <a:off x="6575967" y="3519191"/>
            <a:ext cx="1371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rgbClr val="0070C0"/>
                </a:solidFill>
              </a:rPr>
              <a:t>Хабаровский </a:t>
            </a:r>
            <a:r>
              <a:rPr lang="ru-RU" sz="1100" dirty="0" err="1" smtClean="0">
                <a:solidFill>
                  <a:srgbClr val="0070C0"/>
                </a:solidFill>
              </a:rPr>
              <a:t>кр</a:t>
            </a:r>
            <a:r>
              <a:rPr lang="ru-RU" sz="1100" dirty="0" smtClean="0">
                <a:solidFill>
                  <a:srgbClr val="0070C0"/>
                </a:solidFill>
              </a:rPr>
              <a:t>.</a:t>
            </a:r>
            <a:endParaRPr lang="ru-RU" sz="1100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 rot="2870152">
            <a:off x="1351176" y="1670845"/>
            <a:ext cx="1143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err="1" smtClean="0">
                <a:solidFill>
                  <a:srgbClr val="FFFF00"/>
                </a:solidFill>
              </a:rPr>
              <a:t>Вологодск</a:t>
            </a:r>
            <a:endParaRPr lang="ru-RU" sz="1100" dirty="0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00200" y="1905000"/>
            <a:ext cx="5334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err="1" smtClean="0">
                <a:solidFill>
                  <a:srgbClr val="FFFF00"/>
                </a:solidFill>
              </a:rPr>
              <a:t>Костр</a:t>
            </a:r>
            <a:endParaRPr lang="ru-RU" sz="900" dirty="0">
              <a:solidFill>
                <a:srgbClr val="FFFF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2057400"/>
            <a:ext cx="114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err="1" smtClean="0"/>
              <a:t>Белгородск</a:t>
            </a:r>
            <a:r>
              <a:rPr lang="ru-RU" sz="1200" dirty="0" smtClean="0"/>
              <a:t>. </a:t>
            </a:r>
            <a:r>
              <a:rPr lang="ru-RU" sz="1200" dirty="0" err="1" smtClean="0"/>
              <a:t>Воронежск</a:t>
            </a:r>
            <a:r>
              <a:rPr lang="ru-RU" sz="1200" dirty="0" smtClean="0"/>
              <a:t>.</a:t>
            </a:r>
            <a:endParaRPr lang="ru-RU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304800" y="3810000"/>
            <a:ext cx="1524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/>
              <a:t>Дагестан</a:t>
            </a:r>
            <a:endParaRPr lang="ru-RU" sz="1100" dirty="0"/>
          </a:p>
        </p:txBody>
      </p:sp>
      <p:sp>
        <p:nvSpPr>
          <p:cNvPr id="14" name="TextBox 13"/>
          <p:cNvSpPr txBox="1"/>
          <p:nvPr/>
        </p:nvSpPr>
        <p:spPr>
          <a:xfrm>
            <a:off x="6372200" y="436510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 smtClean="0"/>
              <a:t>160</a:t>
            </a:r>
            <a:endParaRPr lang="ru-RU" u="sng" dirty="0"/>
          </a:p>
        </p:txBody>
      </p:sp>
      <p:sp>
        <p:nvSpPr>
          <p:cNvPr id="15" name="TextBox 14"/>
          <p:cNvSpPr txBox="1"/>
          <p:nvPr/>
        </p:nvSpPr>
        <p:spPr>
          <a:xfrm>
            <a:off x="4355976" y="436510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 smtClean="0"/>
              <a:t>174</a:t>
            </a:r>
            <a:endParaRPr lang="ru-RU" u="sng" dirty="0"/>
          </a:p>
        </p:txBody>
      </p:sp>
      <p:sp>
        <p:nvSpPr>
          <p:cNvPr id="16" name="TextBox 15"/>
          <p:cNvSpPr txBox="1"/>
          <p:nvPr/>
        </p:nvSpPr>
        <p:spPr>
          <a:xfrm>
            <a:off x="7740352" y="486916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 smtClean="0"/>
              <a:t>188</a:t>
            </a:r>
            <a:endParaRPr lang="ru-RU" u="sng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rot="16200000" flipV="1">
            <a:off x="4211960" y="4437112"/>
            <a:ext cx="360040" cy="720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rot="5400000" flipH="1" flipV="1">
            <a:off x="6768244" y="4329100"/>
            <a:ext cx="360040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rot="16200000" flipV="1">
            <a:off x="7452320" y="4797152"/>
            <a:ext cx="504056" cy="21602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8604448" y="548680"/>
            <a:ext cx="539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 smtClean="0"/>
              <a:t>364</a:t>
            </a:r>
            <a:endParaRPr lang="ru-RU" u="sng" dirty="0"/>
          </a:p>
        </p:txBody>
      </p:sp>
      <p:sp>
        <p:nvSpPr>
          <p:cNvPr id="31" name="TextBox 30"/>
          <p:cNvSpPr txBox="1"/>
          <p:nvPr/>
        </p:nvSpPr>
        <p:spPr>
          <a:xfrm>
            <a:off x="971600" y="3789040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31</a:t>
            </a:r>
            <a:endParaRPr lang="ru-RU" sz="1400" dirty="0"/>
          </a:p>
        </p:txBody>
      </p:sp>
      <p:sp>
        <p:nvSpPr>
          <p:cNvPr id="32" name="TextBox 31"/>
          <p:cNvSpPr txBox="1"/>
          <p:nvPr/>
        </p:nvSpPr>
        <p:spPr>
          <a:xfrm>
            <a:off x="395536" y="2420888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29</a:t>
            </a:r>
            <a:endParaRPr lang="ru-RU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5796136" y="188640"/>
            <a:ext cx="208823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820000"/>
                </a:solidFill>
              </a:rPr>
              <a:t>(</a:t>
            </a:r>
            <a:r>
              <a:rPr lang="ru-RU" sz="2000" b="1" u="sng" dirty="0" smtClean="0">
                <a:solidFill>
                  <a:srgbClr val="820000"/>
                </a:solidFill>
              </a:rPr>
              <a:t>Пакистан 275</a:t>
            </a:r>
            <a:r>
              <a:rPr lang="ru-RU" sz="2000" b="1" dirty="0" smtClean="0">
                <a:solidFill>
                  <a:srgbClr val="820000"/>
                </a:solidFill>
              </a:rPr>
              <a:t>)</a:t>
            </a:r>
          </a:p>
          <a:p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323528" y="332656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 smtClean="0">
                <a:solidFill>
                  <a:srgbClr val="006600"/>
                </a:solidFill>
              </a:rPr>
              <a:t>(Англия-13)</a:t>
            </a:r>
            <a:endParaRPr lang="ru-RU" sz="2000" b="1" u="sng" dirty="0">
              <a:solidFill>
                <a:srgbClr val="0066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475656" y="2060848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48</a:t>
            </a:r>
            <a:endParaRPr lang="ru-RU" sz="1400" dirty="0"/>
          </a:p>
        </p:txBody>
      </p:sp>
      <p:sp>
        <p:nvSpPr>
          <p:cNvPr id="27" name="TextBox 26"/>
          <p:cNvSpPr txBox="1"/>
          <p:nvPr/>
        </p:nvSpPr>
        <p:spPr>
          <a:xfrm>
            <a:off x="2339752" y="1844824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/>
              <a:t>(</a:t>
            </a:r>
            <a:r>
              <a:rPr lang="ru-RU" sz="2400" b="1" u="sng" dirty="0" err="1" smtClean="0"/>
              <a:t>Россиия</a:t>
            </a:r>
            <a:r>
              <a:rPr lang="ru-RU" sz="2400" b="1" u="sng" dirty="0" smtClean="0"/>
              <a:t> 59,5)</a:t>
            </a:r>
            <a:endParaRPr lang="ru-RU" sz="24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01054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FF99"/>
          </a:solidFill>
          <a:ln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endParaRPr lang="ru-RU" sz="4800" dirty="0"/>
          </a:p>
        </p:txBody>
      </p:sp>
      <p:pic>
        <p:nvPicPr>
          <p:cNvPr id="88066" name="Рисунок 4" descr="https://im0-tub-ru.yandex.net/i?id=88f17a8e0ce41422b8fbae63310a4b0c-l&amp;n=13"/>
          <p:cNvPicPr>
            <a:picLocks noChangeAspect="1" noChangeArrowheads="1"/>
          </p:cNvPicPr>
          <p:nvPr/>
        </p:nvPicPr>
        <p:blipFill>
          <a:blip r:embed="rId2" cstate="print"/>
          <a:srcRect t="67163" r="49590"/>
          <a:stretch>
            <a:fillRect/>
          </a:stretch>
        </p:blipFill>
        <p:spPr bwMode="auto">
          <a:xfrm>
            <a:off x="683568" y="260648"/>
            <a:ext cx="7829453" cy="6146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 descr="https://im0-tub-ru.yandex.net/i?id=88f17a8e0ce41422b8fbae63310a4b0c-l&amp;n=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50000" t="6586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Заголовок 1"/>
          <p:cNvSpPr>
            <a:spLocks noGrp="1"/>
          </p:cNvSpPr>
          <p:nvPr>
            <p:ph type="title"/>
          </p:nvPr>
        </p:nvSpPr>
        <p:spPr>
          <a:xfrm>
            <a:off x="76200" y="152400"/>
            <a:ext cx="8991600" cy="1066800"/>
          </a:xfrm>
        </p:spPr>
        <p:txBody>
          <a:bodyPr/>
          <a:lstStyle/>
          <a:p>
            <a:r>
              <a:rPr lang="ru-RU" altLang="ru-RU" sz="2400" dirty="0" smtClean="0"/>
              <a:t>ЦЕЛЕВЫЕ ПОКАЗАТЕЛИ</a:t>
            </a:r>
            <a:br>
              <a:rPr lang="ru-RU" altLang="ru-RU" sz="2400" dirty="0" smtClean="0"/>
            </a:br>
            <a:r>
              <a:rPr lang="ru-RU" altLang="ru-RU" sz="2000" dirty="0" smtClean="0"/>
              <a:t>реализации Государственной </a:t>
            </a:r>
            <a:r>
              <a:rPr lang="ru-RU" altLang="ru-RU" sz="2000" b="1" dirty="0" smtClean="0"/>
              <a:t>стратегии ликвидации туберкулеза </a:t>
            </a:r>
            <a:r>
              <a:rPr lang="ru-RU" altLang="ru-RU" sz="2000" dirty="0" smtClean="0"/>
              <a:t>в Российской Федерации до 2025 года и дальнейшую перспективу</a:t>
            </a:r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idx="1"/>
          </p:nvPr>
        </p:nvGraphicFramePr>
        <p:xfrm>
          <a:off x="76200" y="1447800"/>
          <a:ext cx="8915400" cy="4668839"/>
        </p:xfrm>
        <a:graphic>
          <a:graphicData uri="http://schemas.openxmlformats.org/drawingml/2006/table">
            <a:tbl>
              <a:tblPr/>
              <a:tblGrid>
                <a:gridCol w="238125"/>
                <a:gridCol w="2541588"/>
                <a:gridCol w="546100"/>
                <a:gridCol w="642937"/>
                <a:gridCol w="542925"/>
                <a:gridCol w="509588"/>
                <a:gridCol w="508000"/>
                <a:gridCol w="509587"/>
                <a:gridCol w="576263"/>
                <a:gridCol w="574675"/>
                <a:gridCol w="574675"/>
                <a:gridCol w="576262"/>
                <a:gridCol w="574675"/>
              </a:tblGrid>
              <a:tr h="195263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kumimoji="0" lang="ru-RU" alt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показателя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11">
                  <a:txBody>
                    <a:bodyPr/>
                    <a:lstStyle>
                      <a:lvl1pPr marL="47625" indent="131763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131763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Годы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89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47625" indent="-317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31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317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31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1587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158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2023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2024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2025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Заболеваемость туберкулезом, </a:t>
                      </a:r>
                      <a:b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100 тысяч населения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57,7</a:t>
                      </a:r>
                      <a:endParaRPr kumimoji="0" lang="ru-RU" alt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53,3</a:t>
                      </a:r>
                      <a:endParaRPr kumimoji="0" lang="ru-RU" alt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48,0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r>
                        <a:rPr kumimoji="0" lang="en-US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,2</a:t>
                      </a:r>
                      <a:endParaRPr kumimoji="0" lang="ru-RU" alt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,1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,3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</a:t>
                      </a: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,3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,3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,9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,8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28,5</a:t>
                      </a: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Смертность от туберкулеза, </a:t>
                      </a:r>
                      <a:b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100 тысяч населения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9,2</a:t>
                      </a:r>
                      <a:endParaRPr kumimoji="0" lang="ru-RU" alt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7,8</a:t>
                      </a:r>
                      <a:endParaRPr kumimoji="0" lang="ru-RU" alt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7,4</a:t>
                      </a:r>
                      <a:endParaRPr kumimoji="0" lang="ru-RU" alt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6,9</a:t>
                      </a:r>
                      <a:endParaRPr kumimoji="0" lang="ru-RU" altLang="ru-RU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6,4</a:t>
                      </a:r>
                      <a:endParaRPr kumimoji="0" lang="ru-RU" alt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5,9</a:t>
                      </a:r>
                      <a:endParaRPr kumimoji="0" lang="ru-RU" alt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5,4</a:t>
                      </a:r>
                      <a:endParaRPr kumimoji="0" lang="ru-RU" alt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4,9</a:t>
                      </a:r>
                      <a:endParaRPr kumimoji="0" lang="ru-RU" alt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  <a:endParaRPr kumimoji="0" lang="ru-RU" alt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4,1</a:t>
                      </a:r>
                      <a:endParaRPr kumimoji="0" lang="ru-RU" alt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3,7</a:t>
                      </a:r>
                      <a:endParaRPr kumimoji="0" lang="ru-RU" altLang="ru-RU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10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Заболеваемость туберкулезом </a:t>
                      </a:r>
                      <a:br>
                        <a:rPr kumimoji="0" lang="ru-RU" alt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исправительных учреждениях </a:t>
                      </a:r>
                      <a:r>
                        <a:rPr kumimoji="0" lang="ru-RU" alt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уголовно-исполнительной системы,</a:t>
                      </a:r>
                      <a:br>
                        <a:rPr kumimoji="0" lang="ru-RU" alt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ru-RU" alt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на 100 тысяч населения</a:t>
                      </a:r>
                      <a:endParaRPr kumimoji="0" lang="ru-RU" alt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741,5</a:t>
                      </a:r>
                      <a:endParaRPr kumimoji="0" lang="ru-RU" alt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642,44</a:t>
                      </a:r>
                      <a:endParaRPr kumimoji="0" lang="ru-RU" alt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616,14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589,8</a:t>
                      </a: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563,54</a:t>
                      </a:r>
                      <a:endParaRPr kumimoji="0" lang="ru-RU" alt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537,24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526,49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515,74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504,99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494,24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483,5</a:t>
                      </a: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10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Охват </a:t>
                      </a:r>
                      <a:r>
                        <a:rPr kumimoji="0" lang="ru-RU" alt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химиопрофилактикой</a:t>
                      </a:r>
                      <a:r>
                        <a:rPr kumimoji="0" lang="ru-RU" alt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туберкулеза больных ВИЧ-инфекцией, состоящих под диспансерном наблюдении, %</a:t>
                      </a:r>
                      <a:endParaRPr kumimoji="0" lang="ru-RU" alt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kumimoji="0" lang="ru-RU" alt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21,5</a:t>
                      </a:r>
                      <a:endParaRPr kumimoji="0" lang="ru-RU" alt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22,1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23,0</a:t>
                      </a: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23,9</a:t>
                      </a:r>
                      <a:endParaRPr kumimoji="0" lang="ru-RU" alt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24,8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25,7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26,6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27,5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28,4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29,3</a:t>
                      </a: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04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Соотношение показателей заболеваемости туберкулезом лиц, инфицированных вирусом иммунодефицита человека, и прочего постоянного населения России, %</a:t>
                      </a:r>
                      <a:endParaRPr kumimoji="0" lang="ru-RU" alt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50,3</a:t>
                      </a:r>
                      <a:endParaRPr kumimoji="0" lang="ru-RU" alt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50,9</a:t>
                      </a:r>
                      <a:endParaRPr kumimoji="0" lang="ru-RU" alt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48,2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46,0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43,3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40,0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37,2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35,3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34,1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33,1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32,1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10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Эффективность лечения больных МЛУ ТБ,  зарегистрированных для лечения в 2014-2023 годах соответственно, %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50,</a:t>
                      </a: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r>
                        <a:rPr kumimoji="0" lang="ru-RU" alt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r>
                        <a:rPr kumimoji="0" lang="en-US" alt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,8</a:t>
                      </a:r>
                      <a:endParaRPr kumimoji="0" lang="ru-RU" alt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56,9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60,0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,6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66,8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70,1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r>
                        <a:rPr kumimoji="0" lang="en-US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75,0</a:t>
                      </a: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7625" indent="-47625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20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Arial" charset="0"/>
                        <a:defRPr sz="1600">
                          <a:solidFill>
                            <a:schemeClr val="tx2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47625" marR="0" lvl="0" indent="-476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75,0</a:t>
                      </a:r>
                    </a:p>
                  </a:txBody>
                  <a:tcPr marL="62246" marR="6224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5175" name="Прямоугольник 4"/>
          <p:cNvSpPr>
            <a:spLocks noChangeArrowheads="1"/>
          </p:cNvSpPr>
          <p:nvPr/>
        </p:nvSpPr>
        <p:spPr bwMode="auto">
          <a:xfrm>
            <a:off x="2286000" y="-30103763"/>
            <a:ext cx="4572000" cy="1172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0"/>
              <a:t>III. Цель и задачи Стратегии</a:t>
            </a:r>
          </a:p>
          <a:p>
            <a:r>
              <a:rPr lang="ru-RU" altLang="ru-RU" sz="1400" b="0"/>
              <a:t>Целью Стратегии является обеспечение устойчивого снижения заболеваемости и смертности от туберкулеза в период до 2025 года </a:t>
            </a:r>
          </a:p>
          <a:p>
            <a:r>
              <a:rPr lang="ru-RU" altLang="ru-RU" sz="1400" b="0"/>
              <a:t>и дальнейшую перспективу, позволяющего достичь радикального улучшения эпидемиологической ситуации в стране к 2030 году в соответствии с Целями </a:t>
            </a:r>
          </a:p>
          <a:p>
            <a:r>
              <a:rPr lang="ru-RU" altLang="ru-RU" sz="1400" b="0"/>
              <a:t>в области устойчивого развития Организации Объединенных Наций </a:t>
            </a:r>
          </a:p>
          <a:p>
            <a:r>
              <a:rPr lang="ru-RU" altLang="ru-RU" sz="1400" b="0"/>
              <a:t>и Стратегией ВОЗ.</a:t>
            </a:r>
          </a:p>
          <a:p>
            <a:r>
              <a:rPr lang="ru-RU" altLang="ru-RU" sz="1400" b="0"/>
              <a:t>Достижение цели Стратегии предусматривается осуществить путем реализации следующих задач:</a:t>
            </a:r>
          </a:p>
          <a:p>
            <a:r>
              <a:rPr lang="ru-RU" altLang="ru-RU" sz="1400" b="0"/>
              <a:t>совершенствование нормативного правового регулирования по вопросам предупреждения распространения туберкулеза;</a:t>
            </a:r>
          </a:p>
          <a:p>
            <a:r>
              <a:rPr lang="ru-RU" altLang="ru-RU" sz="1400" b="0"/>
              <a:t>разработка и внедрение эффективных программ по профилактике распространения туберкулеза среди населения, в том числе относящегося </a:t>
            </a:r>
          </a:p>
          <a:p>
            <a:r>
              <a:rPr lang="ru-RU" altLang="ru-RU" sz="1400" b="0"/>
              <a:t>к группам социального и медицинского риска по развитию туберкулеза; </a:t>
            </a:r>
          </a:p>
          <a:p>
            <a:r>
              <a:rPr lang="ru-RU" altLang="ru-RU" sz="1400" b="0"/>
              <a:t>обеспечение качественной и эффективной диагностики туберкулеза</a:t>
            </a:r>
          </a:p>
          <a:p>
            <a:r>
              <a:rPr lang="ru-RU" altLang="ru-RU" sz="1400" b="0"/>
              <a:t>на современном методологическом уровне, включая раннее выявление возбудителя туберкулеза и определение спектра его лекарственной устойчивости;</a:t>
            </a:r>
          </a:p>
          <a:p>
            <a:r>
              <a:rPr lang="ru-RU" altLang="ru-RU" sz="1400" b="0"/>
              <a:t>повышение эффективности лечения больных туберкулезом и их полное гарантированное лекарственное обеспечение;</a:t>
            </a:r>
          </a:p>
          <a:p>
            <a:r>
              <a:rPr lang="ru-RU" altLang="ru-RU" sz="1400" b="0"/>
              <a:t>развитие стационарозамещающих технологий в лечении туберкулеза;</a:t>
            </a:r>
          </a:p>
          <a:p>
            <a:r>
              <a:rPr lang="ru-RU" altLang="ru-RU" sz="1400" b="0"/>
              <a:t>разработка и реализация программ по оказанию социальной </a:t>
            </a:r>
          </a:p>
          <a:p>
            <a:r>
              <a:rPr lang="ru-RU" altLang="ru-RU" sz="1400" b="0"/>
              <a:t>и психологической поддержки больным туберкулезом, направленных,</a:t>
            </a:r>
          </a:p>
          <a:p>
            <a:r>
              <a:rPr lang="ru-RU" altLang="ru-RU" sz="1400" b="0"/>
              <a:t>в том числе на повышение приверженности к лечению и его эффективности;</a:t>
            </a:r>
          </a:p>
          <a:p>
            <a:r>
              <a:rPr lang="ru-RU" altLang="ru-RU" sz="1400" b="0"/>
              <a:t>совершенствование системы эпидемиологического надзора </a:t>
            </a:r>
          </a:p>
          <a:p>
            <a:r>
              <a:rPr lang="ru-RU" altLang="ru-RU" sz="1400" b="0"/>
              <a:t>за заболеваемостью населения туберкулезом на основе межведомственного взаимодействия и мониторинга проведения противотуберкулезных мероприятий, в том числе с использованием единой государственной информационной системы в сфере здравоохранения;</a:t>
            </a:r>
          </a:p>
          <a:p>
            <a:r>
              <a:rPr lang="ru-RU" altLang="ru-RU" sz="1400" b="0"/>
              <a:t>интенсификация научных исследований в области профилактики, раннего выявления и диагностики туберкулеза, лечения и реабилитации больных туберкулезом, и внедрение передовых разработок в практику;</a:t>
            </a:r>
          </a:p>
          <a:p>
            <a:r>
              <a:rPr lang="ru-RU" altLang="ru-RU" sz="1400" b="0"/>
              <a:t>улучшение материально-технической базы, санитарно-технического состояния и кадрового обеспечения противотуберкулезных медицинских организаций государственной системы здравоохранения, включая учреждения уголовно-исполнительной системы для содержания и лечения больных туберкулезом.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81000"/>
            <a:ext cx="8534400" cy="9144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Территориальный показатель заболеваемости туберкулёзом </a:t>
            </a:r>
            <a:r>
              <a:rPr lang="ru-RU" altLang="ru-RU" sz="2700" b="1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(на 100 тысяч населения)</a:t>
            </a:r>
            <a:endParaRPr lang="ru-RU" altLang="ru-RU" sz="2700" i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1"/>
          </p:nvPr>
        </p:nvGraphicFramePr>
        <p:xfrm>
          <a:off x="0" y="1412776"/>
          <a:ext cx="9144000" cy="56075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5" r:id="rId4" imgW="9224047" imgH="5657578" progId="Excel.Sheet.8">
                  <p:embed/>
                </p:oleObj>
              </mc:Choice>
              <mc:Fallback>
                <p:oleObj r:id="rId4" imgW="9224047" imgH="5657578" progId="Excel.Sheet.8">
                  <p:embed/>
                  <p:pic>
                    <p:nvPicPr>
                      <p:cNvPr id="0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12776"/>
                        <a:ext cx="9144000" cy="560758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Прямая соединительная линия 8"/>
          <p:cNvCxnSpPr/>
          <p:nvPr/>
        </p:nvCxnSpPr>
        <p:spPr>
          <a:xfrm>
            <a:off x="1259632" y="3645024"/>
            <a:ext cx="788436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81000"/>
            <a:ext cx="8534400" cy="685800"/>
          </a:xfrm>
        </p:spPr>
        <p:txBody>
          <a:bodyPr rtlCol="0">
            <a:normAutofit/>
          </a:bodyPr>
          <a:lstStyle/>
          <a:p>
            <a:pPr eaLnBrk="1" hangingPunct="1">
              <a:buClr>
                <a:schemeClr val="tx2"/>
              </a:buClr>
              <a:buSzPct val="70000"/>
              <a:defRPr/>
            </a:pPr>
            <a:r>
              <a:rPr lang="ru-RU" altLang="ru-RU" sz="3200" b="1" dirty="0">
                <a:solidFill>
                  <a:schemeClr val="tx2">
                    <a:lumMod val="75000"/>
                  </a:schemeClr>
                </a:solidFill>
                <a:ea typeface="+mn-ea"/>
                <a:cs typeface="+mn-cs"/>
              </a:rPr>
              <a:t>Заболеваемость туберкулёзом детей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0065" y="1981200"/>
            <a:ext cx="430887" cy="2514600"/>
          </a:xfrm>
          <a:prstGeom prst="rect">
            <a:avLst/>
          </a:prstGeom>
          <a:noFill/>
        </p:spPr>
        <p:txBody>
          <a:bodyPr vert="vert270">
            <a:spAutoFit/>
          </a:bodyPr>
          <a:lstStyle/>
          <a:p>
            <a:pPr>
              <a:defRPr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10 тысяч</a:t>
            </a:r>
          </a:p>
        </p:txBody>
      </p:sp>
      <p:pic>
        <p:nvPicPr>
          <p:cNvPr id="5734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295400"/>
            <a:ext cx="8229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81000"/>
            <a:ext cx="8534400" cy="609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Показатель заболеваемости </a:t>
            </a:r>
            <a:r>
              <a:rPr lang="ru-RU" altLang="ru-RU" sz="32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туберкулёз+ВИЧ</a:t>
            </a:r>
            <a:endParaRPr lang="ru-RU" altLang="ru-RU" sz="3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16386" name="Object 3"/>
          <p:cNvGraphicFramePr>
            <a:graphicFrameLocks noGrp="1" noChangeAspect="1"/>
          </p:cNvGraphicFramePr>
          <p:nvPr>
            <p:ph type="chart" idx="1"/>
          </p:nvPr>
        </p:nvGraphicFramePr>
        <p:xfrm>
          <a:off x="25400" y="1168400"/>
          <a:ext cx="9169400" cy="5646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47" r:id="rId4" imgW="9169179" imgH="5645385" progId="Excel.Sheet.8">
                  <p:embed/>
                </p:oleObj>
              </mc:Choice>
              <mc:Fallback>
                <p:oleObj r:id="rId4" imgW="9169179" imgH="5645385" progId="Excel.Sheet.8">
                  <p:embed/>
                  <p:pic>
                    <p:nvPicPr>
                      <p:cNvPr id="0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00" y="1168400"/>
                        <a:ext cx="9169400" cy="56467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87624" y="34925"/>
            <a:ext cx="6838950" cy="6823075"/>
          </a:xfrm>
        </p:spPr>
      </p:pic>
      <p:sp>
        <p:nvSpPr>
          <p:cNvPr id="3" name="TextBox 2"/>
          <p:cNvSpPr txBox="1"/>
          <p:nvPr/>
        </p:nvSpPr>
        <p:spPr>
          <a:xfrm>
            <a:off x="5652120" y="620688"/>
            <a:ext cx="12961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err="1" smtClean="0">
                <a:solidFill>
                  <a:srgbClr val="FFFF00"/>
                </a:solidFill>
              </a:rPr>
              <a:t>Шахунский</a:t>
            </a:r>
            <a:endParaRPr lang="ru-RU" sz="1400" dirty="0" smtClean="0">
              <a:solidFill>
                <a:srgbClr val="FFFF00"/>
              </a:solidFill>
            </a:endParaRPr>
          </a:p>
          <a:p>
            <a:r>
              <a:rPr lang="ru-RU" sz="1400" dirty="0" err="1" smtClean="0">
                <a:solidFill>
                  <a:srgbClr val="FFFF00"/>
                </a:solidFill>
              </a:rPr>
              <a:t>Тоншаевский</a:t>
            </a:r>
            <a:endParaRPr lang="ru-RU" sz="1400" dirty="0" smtClean="0">
              <a:solidFill>
                <a:srgbClr val="FFFF00"/>
              </a:solidFill>
            </a:endParaRPr>
          </a:p>
          <a:p>
            <a:r>
              <a:rPr lang="ru-RU" sz="1400" dirty="0" err="1" smtClean="0">
                <a:solidFill>
                  <a:srgbClr val="FFFF00"/>
                </a:solidFill>
              </a:rPr>
              <a:t>Тонкинский</a:t>
            </a:r>
            <a:endParaRPr lang="ru-RU" sz="1400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 rot="3416842">
            <a:off x="4136229" y="1572071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 smtClean="0">
                <a:solidFill>
                  <a:srgbClr val="FFFF00"/>
                </a:solidFill>
              </a:rPr>
              <a:t>Варнавинский</a:t>
            </a:r>
            <a:endParaRPr lang="ru-RU" sz="1600" dirty="0" smtClean="0">
              <a:solidFill>
                <a:srgbClr val="FFFF00"/>
              </a:solidFill>
            </a:endParaRPr>
          </a:p>
          <a:p>
            <a:r>
              <a:rPr lang="ru-RU" sz="1600" dirty="0" err="1" smtClean="0">
                <a:solidFill>
                  <a:srgbClr val="FFFF00"/>
                </a:solidFill>
              </a:rPr>
              <a:t>Краснобак-й</a:t>
            </a:r>
            <a:endParaRPr lang="ru-RU" sz="1600" dirty="0">
              <a:solidFill>
                <a:srgbClr val="FFFF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 rot="1300202">
            <a:off x="3130659" y="2998843"/>
            <a:ext cx="10471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err="1" smtClean="0">
                <a:solidFill>
                  <a:srgbClr val="FFFF00"/>
                </a:solidFill>
              </a:rPr>
              <a:t>Балахн-й</a:t>
            </a:r>
            <a:endParaRPr lang="ru-RU" sz="1200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 rot="1290719">
            <a:off x="4687585" y="3946202"/>
            <a:ext cx="93610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050" dirty="0" err="1" smtClean="0">
              <a:solidFill>
                <a:srgbClr val="FFFF00"/>
              </a:solidFill>
            </a:endParaRPr>
          </a:p>
          <a:p>
            <a:r>
              <a:rPr lang="ru-RU" sz="1050" dirty="0" err="1" smtClean="0">
                <a:solidFill>
                  <a:srgbClr val="FFFF00"/>
                </a:solidFill>
              </a:rPr>
              <a:t>княгинин-й</a:t>
            </a:r>
            <a:endParaRPr lang="ru-RU" sz="1050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79712" y="2564904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Чкаловский</a:t>
            </a:r>
            <a:endParaRPr lang="ru-RU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1619672" y="4293096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err="1" smtClean="0"/>
              <a:t>Навашинский</a:t>
            </a:r>
            <a:endParaRPr lang="ru-RU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3563888" y="3933057"/>
            <a:ext cx="10081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err="1" smtClean="0"/>
              <a:t>Д.-конст-й</a:t>
            </a:r>
            <a:endParaRPr lang="ru-RU" sz="1200" dirty="0"/>
          </a:p>
        </p:txBody>
      </p:sp>
      <p:sp>
        <p:nvSpPr>
          <p:cNvPr id="10" name="TextBox 9"/>
          <p:cNvSpPr txBox="1"/>
          <p:nvPr/>
        </p:nvSpPr>
        <p:spPr>
          <a:xfrm>
            <a:off x="2411760" y="5301208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Вознесенский</a:t>
            </a:r>
            <a:endParaRPr lang="ru-RU" sz="1400" dirty="0"/>
          </a:p>
        </p:txBody>
      </p:sp>
      <p:sp>
        <p:nvSpPr>
          <p:cNvPr id="11" name="TextBox 10"/>
          <p:cNvSpPr txBox="1"/>
          <p:nvPr/>
        </p:nvSpPr>
        <p:spPr>
          <a:xfrm rot="2457256">
            <a:off x="5078710" y="3919122"/>
            <a:ext cx="7200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Спасск.</a:t>
            </a:r>
            <a:endParaRPr lang="ru-RU" sz="1200" dirty="0"/>
          </a:p>
        </p:txBody>
      </p:sp>
      <p:sp>
        <p:nvSpPr>
          <p:cNvPr id="12" name="TextBox 11"/>
          <p:cNvSpPr txBox="1"/>
          <p:nvPr/>
        </p:nvSpPr>
        <p:spPr>
          <a:xfrm rot="1403467">
            <a:off x="4932040" y="4437112"/>
            <a:ext cx="10081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Сергач</a:t>
            </a:r>
            <a:endParaRPr lang="ru-RU" sz="1200" dirty="0"/>
          </a:p>
        </p:txBody>
      </p:sp>
      <p:sp>
        <p:nvSpPr>
          <p:cNvPr id="13" name="TextBox 12"/>
          <p:cNvSpPr txBox="1"/>
          <p:nvPr/>
        </p:nvSpPr>
        <p:spPr>
          <a:xfrm rot="1203614">
            <a:off x="4932040" y="4653136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Уразовка</a:t>
            </a:r>
            <a:endParaRPr lang="ru-RU" sz="1200" dirty="0"/>
          </a:p>
        </p:txBody>
      </p:sp>
      <p:sp>
        <p:nvSpPr>
          <p:cNvPr id="14" name="TextBox 13"/>
          <p:cNvSpPr txBox="1"/>
          <p:nvPr/>
        </p:nvSpPr>
        <p:spPr>
          <a:xfrm rot="947153">
            <a:off x="5166732" y="4857045"/>
            <a:ext cx="10081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Сеченово</a:t>
            </a:r>
            <a:endParaRPr lang="ru-RU" sz="1200" dirty="0"/>
          </a:p>
        </p:txBody>
      </p:sp>
      <p:sp>
        <p:nvSpPr>
          <p:cNvPr id="15" name="TextBox 14"/>
          <p:cNvSpPr txBox="1"/>
          <p:nvPr/>
        </p:nvSpPr>
        <p:spPr>
          <a:xfrm>
            <a:off x="1187624" y="0"/>
            <a:ext cx="2016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Заболеваемость туберкулезом</a:t>
            </a:r>
          </a:p>
          <a:p>
            <a:pPr algn="ctr"/>
            <a:r>
              <a:rPr lang="ru-RU" b="1" u="sng" dirty="0" smtClean="0"/>
              <a:t>2018 год</a:t>
            </a:r>
            <a:endParaRPr lang="ru-RU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Объект 3"/>
          <p:cNvGraphicFramePr>
            <a:graphicFrameLocks noGrp="1"/>
          </p:cNvGraphicFramePr>
          <p:nvPr>
            <p:ph idx="1"/>
          </p:nvPr>
        </p:nvGraphicFramePr>
        <p:xfrm>
          <a:off x="304800" y="1219200"/>
          <a:ext cx="8534400" cy="556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79" r:id="rId4" imgW="8535140" imgH="5566130" progId="Excel.Sheet.8">
                  <p:embed/>
                </p:oleObj>
              </mc:Choice>
              <mc:Fallback>
                <p:oleObj r:id="rId4" imgW="8535140" imgH="5566130" progId="Excel.Sheet.8">
                  <p:embed/>
                  <p:pic>
                    <p:nvPicPr>
                      <p:cNvPr id="0" name="Объект 3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1219200"/>
                        <a:ext cx="8534400" cy="5562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3175"/>
            <a:ext cx="8229600" cy="13684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Индикаторы ОЦП развития здравоохранения Нижегородской области до 2020 года.</a:t>
            </a:r>
            <a:b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Смертность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ChangeArrowheads="1"/>
          </p:cNvSpPr>
          <p:nvPr/>
        </p:nvSpPr>
        <p:spPr bwMode="auto">
          <a:xfrm>
            <a:off x="250825" y="34925"/>
            <a:ext cx="8605838" cy="1076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457200" indent="-457200" algn="ctr"/>
            <a:r>
              <a:rPr lang="ru-RU" sz="3200" b="1" dirty="0">
                <a:solidFill>
                  <a:srgbClr val="A80000"/>
                </a:solidFill>
              </a:rPr>
              <a:t>Классификация впервые выявленных больных туберкулезом легких</a:t>
            </a:r>
          </a:p>
        </p:txBody>
      </p:sp>
      <p:sp>
        <p:nvSpPr>
          <p:cNvPr id="48131" name="Rectangle 8"/>
          <p:cNvSpPr>
            <a:spLocks noChangeArrowheads="1"/>
          </p:cNvSpPr>
          <p:nvPr/>
        </p:nvSpPr>
        <p:spPr bwMode="auto">
          <a:xfrm>
            <a:off x="1" y="1341438"/>
            <a:ext cx="9143999" cy="544764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r>
              <a:rPr lang="ru-RU" sz="2800" b="1" dirty="0"/>
              <a:t>    1. </a:t>
            </a:r>
            <a:r>
              <a:rPr lang="ru-RU" sz="2800" b="1" dirty="0">
                <a:solidFill>
                  <a:srgbClr val="A80000"/>
                </a:solidFill>
              </a:rPr>
              <a:t>Своевременно выявленные </a:t>
            </a:r>
            <a:r>
              <a:rPr lang="ru-RU" sz="2800" b="1" dirty="0" smtClean="0"/>
              <a:t>–                           </a:t>
            </a:r>
            <a:r>
              <a:rPr lang="ru-RU" sz="3600" b="1" dirty="0" smtClean="0"/>
              <a:t> </a:t>
            </a:r>
            <a:r>
              <a:rPr lang="ru-RU" sz="3600" b="1" dirty="0" smtClean="0">
                <a:solidFill>
                  <a:srgbClr val="A80000"/>
                </a:solidFill>
              </a:rPr>
              <a:t>40%</a:t>
            </a:r>
            <a:r>
              <a:rPr lang="ru-RU" sz="3600" b="1" dirty="0" smtClean="0">
                <a:solidFill>
                  <a:srgbClr val="FF0000"/>
                </a:solidFill>
              </a:rPr>
              <a:t> </a:t>
            </a:r>
            <a:endParaRPr lang="ru-RU" sz="2800" b="1" dirty="0" smtClean="0"/>
          </a:p>
          <a:p>
            <a:r>
              <a:rPr lang="ru-RU" sz="2800" b="1" dirty="0" smtClean="0"/>
              <a:t>пациенты </a:t>
            </a:r>
            <a:r>
              <a:rPr lang="ru-RU" sz="2800" b="1" dirty="0"/>
              <a:t>с    </a:t>
            </a:r>
            <a:r>
              <a:rPr lang="ru-RU" sz="2800" b="1" dirty="0" smtClean="0"/>
              <a:t> ограниченным </a:t>
            </a:r>
            <a:r>
              <a:rPr lang="ru-RU" sz="2800" b="1" dirty="0"/>
              <a:t>(до 1 сегмента) процессом без выделения МБТ и без </a:t>
            </a:r>
            <a:r>
              <a:rPr lang="ru-RU" sz="2800" b="1" dirty="0" err="1" smtClean="0"/>
              <a:t>кл</a:t>
            </a:r>
            <a:r>
              <a:rPr lang="ru-RU" sz="2800" b="1" dirty="0" smtClean="0"/>
              <a:t>. </a:t>
            </a:r>
            <a:r>
              <a:rPr lang="ru-RU" sz="2800" b="1" dirty="0"/>
              <a:t>проявлений заболевания</a:t>
            </a:r>
          </a:p>
          <a:p>
            <a:r>
              <a:rPr lang="ru-RU" sz="2800" b="1" dirty="0"/>
              <a:t>    2. </a:t>
            </a:r>
            <a:r>
              <a:rPr lang="ru-RU" sz="2800" b="1" dirty="0">
                <a:solidFill>
                  <a:srgbClr val="A80000"/>
                </a:solidFill>
              </a:rPr>
              <a:t>Несвоевременно выявленные </a:t>
            </a:r>
            <a:r>
              <a:rPr lang="ru-RU" sz="2800" b="1" dirty="0" smtClean="0">
                <a:solidFill>
                  <a:srgbClr val="A80000"/>
                </a:solidFill>
              </a:rPr>
              <a:t>                        -55%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endParaRPr lang="ru-RU" sz="2800" b="1" dirty="0" smtClean="0"/>
          </a:p>
          <a:p>
            <a:r>
              <a:rPr lang="ru-RU" sz="2800" b="1" dirty="0" smtClean="0"/>
              <a:t>пациенты с распространенным </a:t>
            </a:r>
            <a:r>
              <a:rPr lang="ru-RU" sz="2800" b="1" dirty="0"/>
              <a:t>(более 2 сегментов) процессом с деструкцией, с </a:t>
            </a:r>
            <a:r>
              <a:rPr lang="ru-RU" sz="2800" b="1" u="sng" dirty="0">
                <a:solidFill>
                  <a:srgbClr val="C00000"/>
                </a:solidFill>
              </a:rPr>
              <a:t>выделением МБТ </a:t>
            </a:r>
            <a:r>
              <a:rPr lang="ru-RU" sz="2800" b="1" dirty="0"/>
              <a:t>и с клиническими проявлениями болезни</a:t>
            </a:r>
          </a:p>
          <a:p>
            <a:r>
              <a:rPr lang="ru-RU" sz="2800" b="1" dirty="0"/>
              <a:t>    3.  </a:t>
            </a:r>
            <a:r>
              <a:rPr lang="ru-RU" sz="2800" b="1" dirty="0">
                <a:solidFill>
                  <a:srgbClr val="A80000"/>
                </a:solidFill>
              </a:rPr>
              <a:t>Поздно выявленные </a:t>
            </a:r>
            <a:r>
              <a:rPr lang="ru-RU" sz="2800" b="1" dirty="0" smtClean="0">
                <a:solidFill>
                  <a:srgbClr val="A80000"/>
                </a:solidFill>
              </a:rPr>
              <a:t>                                           -</a:t>
            </a:r>
            <a:r>
              <a:rPr lang="ru-RU" sz="3200" b="1" dirty="0" smtClean="0">
                <a:solidFill>
                  <a:srgbClr val="A80000"/>
                </a:solidFill>
              </a:rPr>
              <a:t>5%</a:t>
            </a:r>
            <a:endParaRPr lang="ru-RU" sz="2800" b="1" dirty="0">
              <a:solidFill>
                <a:srgbClr val="A80000"/>
              </a:solidFill>
            </a:endParaRPr>
          </a:p>
          <a:p>
            <a:r>
              <a:rPr lang="ru-RU" sz="2800" b="1" dirty="0"/>
              <a:t>пациенты с хроническим деструктивным распространенным процессом и с выраженными клиническими проявлениями </a:t>
            </a:r>
            <a:r>
              <a:rPr lang="ru-RU" sz="2800" b="1" dirty="0" smtClean="0"/>
              <a:t>болезни </a:t>
            </a:r>
          </a:p>
          <a:p>
            <a:r>
              <a:rPr lang="ru-RU" sz="2800" b="1" u="sng" dirty="0" smtClean="0">
                <a:solidFill>
                  <a:srgbClr val="A80000"/>
                </a:solidFill>
              </a:rPr>
              <a:t>Диагноз выставляется через 2 г.  (до 1%-посмертно)</a:t>
            </a:r>
            <a:r>
              <a:rPr lang="ru-RU" sz="2800" u="sng" dirty="0" smtClean="0">
                <a:solidFill>
                  <a:srgbClr val="A80000"/>
                </a:solidFill>
              </a:rPr>
              <a:t> </a:t>
            </a:r>
            <a:endParaRPr lang="ru-RU" sz="2800" u="sng" dirty="0">
              <a:solidFill>
                <a:srgbClr val="A80000"/>
              </a:solidFill>
            </a:endParaRPr>
          </a:p>
        </p:txBody>
      </p:sp>
      <p:sp>
        <p:nvSpPr>
          <p:cNvPr id="4" name="Правая фигурная скобка 3"/>
          <p:cNvSpPr/>
          <p:nvPr/>
        </p:nvSpPr>
        <p:spPr>
          <a:xfrm>
            <a:off x="8100392" y="2852936"/>
            <a:ext cx="216024" cy="2160240"/>
          </a:xfrm>
          <a:prstGeom prst="rightBrace">
            <a:avLst/>
          </a:prstGeom>
          <a:ln w="28575">
            <a:solidFill>
              <a:srgbClr val="82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>
              <a:ln w="38100">
                <a:solidFill>
                  <a:srgbClr val="A80000"/>
                </a:solidFill>
              </a:ln>
              <a:solidFill>
                <a:srgbClr val="A8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44408" y="3645024"/>
            <a:ext cx="11521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A80000"/>
                </a:solidFill>
              </a:rPr>
              <a:t>60%</a:t>
            </a:r>
          </a:p>
          <a:p>
            <a:r>
              <a:rPr lang="ru-RU" sz="2800" b="1" dirty="0" smtClean="0">
                <a:solidFill>
                  <a:srgbClr val="A80000"/>
                </a:solidFill>
              </a:rPr>
              <a:t>(и.и.)</a:t>
            </a:r>
            <a:endParaRPr lang="ru-RU" sz="2800" b="1" dirty="0">
              <a:solidFill>
                <a:srgbClr val="A8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Объект 2"/>
          <p:cNvSpPr>
            <a:spLocks noGrp="1"/>
          </p:cNvSpPr>
          <p:nvPr>
            <p:ph idx="1"/>
          </p:nvPr>
        </p:nvSpPr>
        <p:spPr>
          <a:xfrm>
            <a:off x="0" y="1341438"/>
            <a:ext cx="9144000" cy="5255914"/>
          </a:xfrm>
        </p:spPr>
        <p:txBody>
          <a:bodyPr>
            <a:normAutofit lnSpcReduction="10000"/>
          </a:bodyPr>
          <a:lstStyle/>
          <a:p>
            <a:pPr marL="0" indent="0"/>
            <a:r>
              <a:rPr lang="ru-RU" sz="2800" b="1" dirty="0" smtClean="0"/>
              <a:t>Высокая заболеваемость в очагах (контактных);</a:t>
            </a:r>
          </a:p>
          <a:p>
            <a:pPr marL="0" indent="0"/>
            <a:r>
              <a:rPr lang="ru-RU" sz="2800" b="1" dirty="0" smtClean="0"/>
              <a:t>Низкий уровень госпитализации больных с БК+(</a:t>
            </a:r>
            <a:r>
              <a:rPr lang="ru-RU" sz="2800" b="1" dirty="0" smtClean="0">
                <a:solidFill>
                  <a:srgbClr val="C00000"/>
                </a:solidFill>
              </a:rPr>
              <a:t>до 15% И.И. с установленным диагнозом не госпитализировано </a:t>
            </a:r>
            <a:r>
              <a:rPr lang="ru-RU" sz="2400" b="1" dirty="0" smtClean="0">
                <a:solidFill>
                  <a:srgbClr val="C00000"/>
                </a:solidFill>
              </a:rPr>
              <a:t>(+ 60% с неустановленным </a:t>
            </a:r>
            <a:r>
              <a:rPr lang="ru-RU" sz="2400" b="1" u="sng" dirty="0" smtClean="0">
                <a:solidFill>
                  <a:srgbClr val="C00000"/>
                </a:solidFill>
              </a:rPr>
              <a:t>= 75%!!! Сегодня ходят среди нас</a:t>
            </a:r>
            <a:r>
              <a:rPr lang="ru-RU" sz="2400" b="1" dirty="0" smtClean="0">
                <a:solidFill>
                  <a:srgbClr val="C00000"/>
                </a:solidFill>
              </a:rPr>
              <a:t>)</a:t>
            </a:r>
            <a:r>
              <a:rPr lang="ru-RU" sz="2800" b="1" dirty="0" smtClean="0"/>
              <a:t>) ;</a:t>
            </a:r>
          </a:p>
          <a:p>
            <a:pPr marL="0" indent="0"/>
            <a:r>
              <a:rPr lang="ru-RU" sz="2800" b="1" dirty="0" smtClean="0"/>
              <a:t>Низкий охват</a:t>
            </a:r>
          </a:p>
          <a:p>
            <a:pPr marL="0" indent="0">
              <a:buNone/>
            </a:pPr>
            <a:r>
              <a:rPr lang="ru-RU" sz="2800" b="1" dirty="0" smtClean="0"/>
              <a:t>        - очаговой дезинфекцией - 80% (в т.ч. камерным</a:t>
            </a:r>
          </a:p>
          <a:p>
            <a:pPr marL="0" indent="0">
              <a:buNone/>
            </a:pPr>
            <a:r>
              <a:rPr lang="ru-RU" sz="2800" b="1" dirty="0" smtClean="0"/>
              <a:t>          способом - 57%), </a:t>
            </a:r>
          </a:p>
          <a:p>
            <a:pPr marL="0" indent="0">
              <a:buNone/>
            </a:pPr>
            <a:r>
              <a:rPr lang="ru-RU" sz="2800" b="1" dirty="0" smtClean="0"/>
              <a:t>        - </a:t>
            </a:r>
            <a:r>
              <a:rPr lang="ru-RU" sz="2800" b="1" dirty="0" err="1" smtClean="0"/>
              <a:t>химиопрофилактикой</a:t>
            </a:r>
            <a:r>
              <a:rPr lang="ru-RU" sz="2800" b="1" dirty="0" smtClean="0"/>
              <a:t>    - 86%.; </a:t>
            </a:r>
          </a:p>
          <a:p>
            <a:pPr marL="0" indent="0"/>
            <a:r>
              <a:rPr lang="ru-RU" sz="2800" b="1" dirty="0" smtClean="0"/>
              <a:t>Рост заболеваемости детей до 14 лет (???);</a:t>
            </a:r>
          </a:p>
          <a:p>
            <a:pPr marL="0" indent="0"/>
            <a:r>
              <a:rPr lang="ru-RU" sz="2800" b="1" dirty="0" smtClean="0"/>
              <a:t>Рост заболеваемости  ВИЧ в т.ч. ВИЧ+ТБ;</a:t>
            </a:r>
          </a:p>
          <a:p>
            <a:pPr marL="0" indent="0"/>
            <a:r>
              <a:rPr lang="ru-RU" sz="2800" b="1" dirty="0" smtClean="0"/>
              <a:t>Рост лекарственной устойчивости.</a:t>
            </a:r>
          </a:p>
          <a:p>
            <a:pPr marL="0" indent="0"/>
            <a:endParaRPr lang="ru-RU" sz="3000" b="1" dirty="0" smtClean="0"/>
          </a:p>
          <a:p>
            <a:pPr marL="0" indent="0"/>
            <a:endParaRPr lang="ru-RU" sz="2800" b="1" dirty="0" smtClean="0">
              <a:solidFill>
                <a:schemeClr val="hlink"/>
              </a:solidFill>
            </a:endParaRPr>
          </a:p>
        </p:txBody>
      </p:sp>
      <p:sp>
        <p:nvSpPr>
          <p:cNvPr id="49155" name="Заголовок 1"/>
          <p:cNvSpPr>
            <a:spLocks noGrp="1"/>
          </p:cNvSpPr>
          <p:nvPr>
            <p:ph type="title"/>
          </p:nvPr>
        </p:nvSpPr>
        <p:spPr>
          <a:xfrm>
            <a:off x="32385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Анализ  противотуберкулёзной  работы в Нижегородской области</a:t>
            </a:r>
            <a:endParaRPr lang="ru-RU" sz="3600" dirty="0" smtClean="0">
              <a:solidFill>
                <a:srgbClr val="C0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5490186"/>
            <a:ext cx="2051720" cy="1367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7043" name="Object 3"/>
          <p:cNvGraphicFramePr>
            <a:graphicFrameLocks noGrp="1" noChangeAspect="1"/>
          </p:cNvGraphicFramePr>
          <p:nvPr/>
        </p:nvGraphicFramePr>
        <p:xfrm>
          <a:off x="6867525" y="4076700"/>
          <a:ext cx="2274888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44" name="Worksheet" r:id="rId5" imgW="9220100" imgH="5657808" progId="Excel.Sheet.8">
                  <p:embed/>
                </p:oleObj>
              </mc:Choice>
              <mc:Fallback>
                <p:oleObj name="Worksheet" r:id="rId5" imgW="9220100" imgH="5657808" progId="Excel.Sheet.8">
                  <p:embed/>
                  <p:pic>
                    <p:nvPicPr>
                      <p:cNvPr id="0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67525" y="4076700"/>
                        <a:ext cx="2274888" cy="1397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algn="ctr"/>
            <a:r>
              <a:rPr lang="ru-RU" b="1" dirty="0" smtClean="0"/>
              <a:t>Доля </a:t>
            </a:r>
            <a:r>
              <a:rPr lang="ru-RU" b="1" dirty="0" smtClean="0">
                <a:solidFill>
                  <a:srgbClr val="C00000"/>
                </a:solidFill>
              </a:rPr>
              <a:t>МЛУ</a:t>
            </a:r>
            <a:r>
              <a:rPr lang="ru-RU" b="1" dirty="0" smtClean="0"/>
              <a:t> среди больных туберкулезом с БК+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5400000">
            <a:off x="-1116632" y="3645024"/>
            <a:ext cx="388843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827584" y="5589240"/>
            <a:ext cx="712879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5400000">
            <a:off x="1835696" y="5589240"/>
            <a:ext cx="14401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 flipH="1" flipV="1">
            <a:off x="3059832" y="5589240"/>
            <a:ext cx="14401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51520" y="1628800"/>
            <a:ext cx="827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100%</a:t>
            </a:r>
            <a:endParaRPr lang="ru-R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323528" y="342900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50%</a:t>
            </a:r>
            <a:endParaRPr lang="ru-RU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1187624" y="5661248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Впервые выявленные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2627784" y="566124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хроники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1691680" y="4221088"/>
            <a:ext cx="432048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2915816" y="2636912"/>
            <a:ext cx="432048" cy="2952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1619672" y="3861048"/>
            <a:ext cx="720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31%</a:t>
            </a:r>
            <a:endParaRPr lang="ru-RU" sz="20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2771800" y="2276872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73%</a:t>
            </a:r>
            <a:endParaRPr lang="ru-RU" sz="2000" b="1" dirty="0"/>
          </a:p>
        </p:txBody>
      </p:sp>
      <p:graphicFrame>
        <p:nvGraphicFramePr>
          <p:cNvPr id="66561" name="Object 3"/>
          <p:cNvGraphicFramePr>
            <a:graphicFrameLocks noChangeAspect="1"/>
          </p:cNvGraphicFramePr>
          <p:nvPr/>
        </p:nvGraphicFramePr>
        <p:xfrm>
          <a:off x="3534162" y="1628800"/>
          <a:ext cx="5325832" cy="38884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62" name="Worksheet" r:id="rId5" imgW="8753373" imgH="4543522" progId="Excel.Sheet.8">
                  <p:embed/>
                </p:oleObj>
              </mc:Choice>
              <mc:Fallback>
                <p:oleObj name="Worksheet" r:id="rId5" imgW="8753373" imgH="4543522" progId="Excel.Shee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4162" y="1628800"/>
                        <a:ext cx="5325832" cy="38884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FDB1F2"/>
          </a:solidFill>
        </p:spPr>
        <p:txBody>
          <a:bodyPr>
            <a:normAutofit fontScale="90000"/>
          </a:bodyPr>
          <a:lstStyle/>
          <a:p>
            <a:r>
              <a:rPr lang="ru-RU" sz="3600" b="1" smtClean="0">
                <a:solidFill>
                  <a:srgbClr val="990000"/>
                </a:solidFill>
              </a:rPr>
              <a:t>Эпидемический процесс</a:t>
            </a:r>
            <a:r>
              <a:rPr lang="ru-RU" sz="3600" b="1" smtClean="0"/>
              <a:t/>
            </a:r>
            <a:br>
              <a:rPr lang="ru-RU" sz="3600" b="1" smtClean="0"/>
            </a:br>
            <a:endParaRPr lang="ru-RU" sz="3600" b="1" smtClean="0"/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0" y="1125538"/>
            <a:ext cx="2362200" cy="5934075"/>
          </a:xfrm>
          <a:prstGeom prst="rect">
            <a:avLst/>
          </a:prstGeom>
          <a:solidFill>
            <a:srgbClr val="F6FDA1"/>
          </a:solidFill>
          <a:ln w="9525">
            <a:solidFill>
              <a:srgbClr val="FCFEAC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spcBef>
                <a:spcPct val="50000"/>
              </a:spcBef>
            </a:pPr>
            <a:r>
              <a:rPr lang="ru-RU" sz="2400" b="1">
                <a:solidFill>
                  <a:srgbClr val="A50021"/>
                </a:solidFill>
                <a:latin typeface="Arial" charset="0"/>
              </a:rPr>
              <a:t>1</a:t>
            </a:r>
            <a:r>
              <a:rPr lang="ru-RU" sz="2000" b="1">
                <a:solidFill>
                  <a:schemeClr val="hlink"/>
                </a:solidFill>
                <a:latin typeface="Arial" charset="0"/>
              </a:rPr>
              <a:t>Источник инфекции</a:t>
            </a:r>
          </a:p>
          <a:p>
            <a:pPr marL="342900" indent="-342900">
              <a:lnSpc>
                <a:spcPct val="50000"/>
              </a:lnSpc>
              <a:spcBef>
                <a:spcPct val="50000"/>
              </a:spcBef>
              <a:buFontTx/>
              <a:buChar char="•"/>
            </a:pPr>
            <a:r>
              <a:rPr lang="ru-RU">
                <a:solidFill>
                  <a:schemeClr val="hlink"/>
                </a:solidFill>
                <a:latin typeface="Arial" charset="0"/>
              </a:rPr>
              <a:t>Больной </a:t>
            </a:r>
          </a:p>
          <a:p>
            <a:pPr marL="342900" indent="-342900">
              <a:lnSpc>
                <a:spcPct val="50000"/>
              </a:lnSpc>
              <a:spcBef>
                <a:spcPct val="50000"/>
              </a:spcBef>
              <a:buFontTx/>
              <a:buChar char="•"/>
            </a:pPr>
            <a:r>
              <a:rPr lang="ru-RU">
                <a:solidFill>
                  <a:schemeClr val="hlink"/>
                </a:solidFill>
                <a:latin typeface="Arial" charset="0"/>
              </a:rPr>
              <a:t>Носитель</a:t>
            </a:r>
          </a:p>
          <a:p>
            <a:pPr marL="342900" indent="-342900">
              <a:lnSpc>
                <a:spcPct val="50000"/>
              </a:lnSpc>
              <a:spcBef>
                <a:spcPct val="50000"/>
              </a:spcBef>
              <a:buFontTx/>
              <a:buChar char="•"/>
            </a:pPr>
            <a:r>
              <a:rPr lang="ru-RU">
                <a:solidFill>
                  <a:schemeClr val="hlink"/>
                </a:solidFill>
                <a:latin typeface="Arial" charset="0"/>
              </a:rPr>
              <a:t>Реконвалесцент</a:t>
            </a:r>
          </a:p>
          <a:p>
            <a:pPr marL="342900" indent="-342900">
              <a:lnSpc>
                <a:spcPct val="50000"/>
              </a:lnSpc>
              <a:spcBef>
                <a:spcPct val="50000"/>
              </a:spcBef>
            </a:pPr>
            <a:r>
              <a:rPr lang="ru-RU">
                <a:solidFill>
                  <a:schemeClr val="folHlink"/>
                </a:solidFill>
                <a:latin typeface="Arial" charset="0"/>
              </a:rPr>
              <a:t>Изоляция</a:t>
            </a:r>
          </a:p>
          <a:p>
            <a:pPr marL="342900" indent="-342900">
              <a:lnSpc>
                <a:spcPct val="50000"/>
              </a:lnSpc>
              <a:spcBef>
                <a:spcPct val="50000"/>
              </a:spcBef>
            </a:pPr>
            <a:r>
              <a:rPr lang="ru-RU">
                <a:solidFill>
                  <a:schemeClr val="folHlink"/>
                </a:solidFill>
                <a:latin typeface="Arial" charset="0"/>
              </a:rPr>
              <a:t>Уточнение диагноза</a:t>
            </a:r>
          </a:p>
          <a:p>
            <a:pPr marL="342900" indent="-342900">
              <a:lnSpc>
                <a:spcPct val="65000"/>
              </a:lnSpc>
              <a:spcBef>
                <a:spcPct val="50000"/>
              </a:spcBef>
            </a:pPr>
            <a:r>
              <a:rPr lang="ru-RU">
                <a:solidFill>
                  <a:schemeClr val="folHlink"/>
                </a:solidFill>
                <a:latin typeface="Arial" charset="0"/>
              </a:rPr>
              <a:t>Лечение, госпитализация</a:t>
            </a:r>
          </a:p>
          <a:p>
            <a:pPr marL="342900" indent="-342900">
              <a:lnSpc>
                <a:spcPct val="65000"/>
              </a:lnSpc>
              <a:spcBef>
                <a:spcPct val="60000"/>
              </a:spcBef>
            </a:pPr>
            <a:r>
              <a:rPr lang="ru-RU">
                <a:solidFill>
                  <a:schemeClr val="folHlink"/>
                </a:solidFill>
                <a:latin typeface="Arial" charset="0"/>
              </a:rPr>
              <a:t>Наблюдение за реконвалесцентом</a:t>
            </a:r>
          </a:p>
          <a:p>
            <a:pPr marL="342900" indent="-342900" algn="ctr">
              <a:lnSpc>
                <a:spcPct val="50000"/>
              </a:lnSpc>
              <a:spcBef>
                <a:spcPct val="50000"/>
              </a:spcBef>
            </a:pPr>
            <a:endParaRPr lang="ru-RU">
              <a:solidFill>
                <a:schemeClr val="folHlink"/>
              </a:solidFill>
              <a:latin typeface="Arial" charset="0"/>
            </a:endParaRPr>
          </a:p>
          <a:p>
            <a:pPr marL="342900" indent="-342900">
              <a:lnSpc>
                <a:spcPct val="50000"/>
              </a:lnSpc>
              <a:spcBef>
                <a:spcPct val="50000"/>
              </a:spcBef>
              <a:buFontTx/>
              <a:buAutoNum type="arabicPeriod"/>
            </a:pPr>
            <a:r>
              <a:rPr lang="ru-RU" b="1">
                <a:solidFill>
                  <a:schemeClr val="hlink"/>
                </a:solidFill>
                <a:latin typeface="Arial" charset="0"/>
              </a:rPr>
              <a:t>Антропонозы</a:t>
            </a:r>
          </a:p>
          <a:p>
            <a:pPr marL="342900" indent="-342900">
              <a:lnSpc>
                <a:spcPct val="50000"/>
              </a:lnSpc>
              <a:spcBef>
                <a:spcPct val="50000"/>
              </a:spcBef>
              <a:buFontTx/>
              <a:buAutoNum type="arabicPeriod"/>
            </a:pPr>
            <a:r>
              <a:rPr lang="ru-RU" b="1">
                <a:solidFill>
                  <a:schemeClr val="hlink"/>
                </a:solidFill>
                <a:latin typeface="Arial" charset="0"/>
              </a:rPr>
              <a:t>Зоонозы</a:t>
            </a:r>
          </a:p>
          <a:p>
            <a:pPr marL="342900" indent="-342900">
              <a:lnSpc>
                <a:spcPct val="50000"/>
              </a:lnSpc>
              <a:spcBef>
                <a:spcPct val="50000"/>
              </a:spcBef>
            </a:pPr>
            <a:endParaRPr lang="ru-RU">
              <a:solidFill>
                <a:schemeClr val="hlink"/>
              </a:solidFill>
              <a:latin typeface="Arial" charset="0"/>
            </a:endParaRPr>
          </a:p>
          <a:p>
            <a:pPr marL="342900" indent="-342900">
              <a:lnSpc>
                <a:spcPct val="50000"/>
              </a:lnSpc>
              <a:spcBef>
                <a:spcPct val="50000"/>
              </a:spcBef>
            </a:pPr>
            <a:r>
              <a:rPr lang="ru-RU">
                <a:solidFill>
                  <a:srgbClr val="990000"/>
                </a:solidFill>
                <a:latin typeface="Arial" charset="0"/>
              </a:rPr>
              <a:t>Источник инфекции</a:t>
            </a:r>
          </a:p>
          <a:p>
            <a:pPr marL="342900" indent="-342900">
              <a:lnSpc>
                <a:spcPct val="50000"/>
              </a:lnSpc>
              <a:spcBef>
                <a:spcPct val="80000"/>
              </a:spcBef>
              <a:buFontTx/>
              <a:buChar char="•"/>
            </a:pPr>
            <a:r>
              <a:rPr lang="ru-RU">
                <a:solidFill>
                  <a:srgbClr val="990000"/>
                </a:solidFill>
                <a:latin typeface="Arial" charset="0"/>
              </a:rPr>
              <a:t>Объект окружающей среды</a:t>
            </a:r>
          </a:p>
          <a:p>
            <a:pPr marL="342900" indent="-342900">
              <a:lnSpc>
                <a:spcPct val="50000"/>
              </a:lnSpc>
              <a:spcBef>
                <a:spcPct val="50000"/>
              </a:spcBef>
            </a:pPr>
            <a:r>
              <a:rPr lang="ru-RU" b="1">
                <a:solidFill>
                  <a:srgbClr val="990000"/>
                </a:solidFill>
                <a:latin typeface="Arial" charset="0"/>
              </a:rPr>
              <a:t>3 </a:t>
            </a:r>
            <a:r>
              <a:rPr lang="ru-RU">
                <a:solidFill>
                  <a:srgbClr val="990000"/>
                </a:solidFill>
                <a:latin typeface="Arial" charset="0"/>
              </a:rPr>
              <a:t> </a:t>
            </a:r>
            <a:r>
              <a:rPr lang="ru-RU" b="1">
                <a:solidFill>
                  <a:srgbClr val="990000"/>
                </a:solidFill>
                <a:latin typeface="Arial" charset="0"/>
              </a:rPr>
              <a:t>Сапронозы</a:t>
            </a:r>
          </a:p>
          <a:p>
            <a:pPr marL="342900" indent="-342900">
              <a:lnSpc>
                <a:spcPct val="50000"/>
              </a:lnSpc>
              <a:spcBef>
                <a:spcPct val="50000"/>
              </a:spcBef>
              <a:buFontTx/>
              <a:buAutoNum type="arabicPeriod"/>
            </a:pPr>
            <a:endParaRPr lang="ru-RU">
              <a:solidFill>
                <a:srgbClr val="990000"/>
              </a:solidFill>
              <a:latin typeface="Arial" charset="0"/>
            </a:endParaRP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2339975" y="1196975"/>
            <a:ext cx="3810000" cy="51736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A50021"/>
                </a:solidFill>
                <a:latin typeface="Arial" charset="0"/>
              </a:rPr>
              <a:t>2</a:t>
            </a:r>
            <a:r>
              <a:rPr lang="ru-RU" sz="2000" b="1">
                <a:solidFill>
                  <a:srgbClr val="FF0000"/>
                </a:solidFill>
                <a:latin typeface="Arial" charset="0"/>
              </a:rPr>
              <a:t>Механизм передачи инфекции</a:t>
            </a:r>
          </a:p>
          <a:p>
            <a:pPr algn="ctr">
              <a:spcBef>
                <a:spcPct val="50000"/>
              </a:spcBef>
            </a:pPr>
            <a:r>
              <a:rPr lang="ru-RU" sz="2000" b="1">
                <a:solidFill>
                  <a:srgbClr val="200FFD"/>
                </a:solidFill>
                <a:latin typeface="Arial" charset="0"/>
              </a:rPr>
              <a:t>фазы</a:t>
            </a: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ru-RU" sz="1400">
                <a:solidFill>
                  <a:srgbClr val="200FFD"/>
                </a:solidFill>
                <a:latin typeface="Arial" charset="0"/>
              </a:rPr>
              <a:t>1 выделение. 2 пребывание. 3 внедрение</a:t>
            </a: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ru-RU" sz="2000" b="1">
                <a:solidFill>
                  <a:srgbClr val="0000FF"/>
                </a:solidFill>
                <a:latin typeface="Arial" charset="0"/>
              </a:rPr>
              <a:t>1. Кишечные</a:t>
            </a:r>
            <a:r>
              <a:rPr lang="ru-RU" sz="2000">
                <a:solidFill>
                  <a:srgbClr val="0000FF"/>
                </a:solidFill>
                <a:latin typeface="Arial" charset="0"/>
              </a:rPr>
              <a:t> </a:t>
            </a:r>
            <a:r>
              <a:rPr lang="ru-RU" sz="2000">
                <a:latin typeface="Arial" charset="0"/>
              </a:rPr>
              <a:t>– </a:t>
            </a:r>
            <a:r>
              <a:rPr lang="ru-RU" sz="1600" b="1">
                <a:solidFill>
                  <a:srgbClr val="C00000"/>
                </a:solidFill>
                <a:latin typeface="Arial" charset="0"/>
              </a:rPr>
              <a:t>фек-оральный </a:t>
            </a:r>
            <a:r>
              <a:rPr lang="ru-RU" sz="1400">
                <a:latin typeface="Arial" charset="0"/>
              </a:rPr>
              <a:t>(пищевой, водный, контактно-бытовой)</a:t>
            </a:r>
          </a:p>
          <a:p>
            <a:pPr>
              <a:lnSpc>
                <a:spcPct val="60000"/>
              </a:lnSpc>
              <a:spcBef>
                <a:spcPct val="50000"/>
              </a:spcBef>
            </a:pPr>
            <a:endParaRPr lang="ru-RU" sz="2000">
              <a:solidFill>
                <a:srgbClr val="0000FF"/>
              </a:solidFill>
              <a:latin typeface="Arial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ru-RU" sz="2000" b="1">
                <a:solidFill>
                  <a:srgbClr val="0000FF"/>
                </a:solidFill>
                <a:latin typeface="Arial" charset="0"/>
              </a:rPr>
              <a:t>2. Воздушные</a:t>
            </a:r>
            <a:r>
              <a:rPr lang="ru-RU" sz="2000">
                <a:solidFill>
                  <a:srgbClr val="0000FF"/>
                </a:solidFill>
                <a:latin typeface="Arial" charset="0"/>
              </a:rPr>
              <a:t> </a:t>
            </a:r>
            <a:r>
              <a:rPr lang="ru-RU" sz="2000">
                <a:solidFill>
                  <a:srgbClr val="C00000"/>
                </a:solidFill>
                <a:latin typeface="Arial" charset="0"/>
              </a:rPr>
              <a:t>– </a:t>
            </a:r>
            <a:r>
              <a:rPr lang="ru-RU" sz="1600" b="1">
                <a:solidFill>
                  <a:srgbClr val="C00000"/>
                </a:solidFill>
                <a:latin typeface="Arial" charset="0"/>
              </a:rPr>
              <a:t>аэрогенный </a:t>
            </a:r>
            <a:r>
              <a:rPr lang="ru-RU" sz="1600">
                <a:latin typeface="Arial" charset="0"/>
              </a:rPr>
              <a:t>(воздушно-капельный, -пылевой, к-б)</a:t>
            </a:r>
          </a:p>
          <a:p>
            <a:pPr>
              <a:lnSpc>
                <a:spcPct val="60000"/>
              </a:lnSpc>
              <a:spcBef>
                <a:spcPct val="50000"/>
              </a:spcBef>
            </a:pPr>
            <a:endParaRPr lang="ru-RU" sz="2000">
              <a:solidFill>
                <a:srgbClr val="0000FF"/>
              </a:solidFill>
              <a:latin typeface="Arial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ru-RU" sz="2000" b="1">
                <a:solidFill>
                  <a:srgbClr val="0000FF"/>
                </a:solidFill>
                <a:latin typeface="Arial" charset="0"/>
              </a:rPr>
              <a:t>3. Кровяные</a:t>
            </a:r>
            <a:r>
              <a:rPr lang="ru-RU" sz="2000">
                <a:solidFill>
                  <a:srgbClr val="0000FF"/>
                </a:solidFill>
                <a:latin typeface="Arial" charset="0"/>
              </a:rPr>
              <a:t> </a:t>
            </a:r>
            <a:r>
              <a:rPr lang="ru-RU" sz="2000">
                <a:solidFill>
                  <a:srgbClr val="C00000"/>
                </a:solidFill>
                <a:latin typeface="Arial" charset="0"/>
              </a:rPr>
              <a:t>– </a:t>
            </a:r>
            <a:r>
              <a:rPr lang="ru-RU" sz="1600" b="1">
                <a:solidFill>
                  <a:srgbClr val="C00000"/>
                </a:solidFill>
                <a:latin typeface="Arial" charset="0"/>
              </a:rPr>
              <a:t>гематогенный </a:t>
            </a:r>
            <a:r>
              <a:rPr lang="ru-RU" sz="1600">
                <a:latin typeface="Arial" charset="0"/>
              </a:rPr>
              <a:t>(парэнт, трансфуз</a:t>
            </a:r>
            <a:r>
              <a:rPr lang="ru-RU" sz="1400">
                <a:latin typeface="Arial" charset="0"/>
              </a:rPr>
              <a:t>, </a:t>
            </a:r>
            <a:r>
              <a:rPr lang="ru-RU" sz="1600">
                <a:latin typeface="Arial" charset="0"/>
              </a:rPr>
              <a:t>вертик,</a:t>
            </a:r>
            <a:r>
              <a:rPr lang="ru-RU">
                <a:latin typeface="Arial" charset="0"/>
              </a:rPr>
              <a:t> </a:t>
            </a:r>
            <a:r>
              <a:rPr lang="ru-RU" sz="1600">
                <a:latin typeface="Arial" charset="0"/>
              </a:rPr>
              <a:t>транмисс</a:t>
            </a:r>
            <a:r>
              <a:rPr lang="ru-RU">
                <a:latin typeface="Arial" charset="0"/>
              </a:rPr>
              <a:t>)</a:t>
            </a:r>
            <a:endParaRPr lang="ru-RU" sz="1600">
              <a:latin typeface="Arial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endParaRPr lang="ru-RU" sz="2000">
              <a:solidFill>
                <a:srgbClr val="0000FF"/>
              </a:solidFill>
              <a:latin typeface="Arial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endParaRPr lang="ru-RU" sz="2000">
              <a:solidFill>
                <a:srgbClr val="0000FF"/>
              </a:solidFill>
              <a:latin typeface="Arial" charset="0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ru-RU" sz="2000" b="1">
                <a:solidFill>
                  <a:srgbClr val="0000FF"/>
                </a:solidFill>
                <a:latin typeface="Arial" charset="0"/>
              </a:rPr>
              <a:t>4. Инфекции наружных покровов</a:t>
            </a:r>
            <a:r>
              <a:rPr lang="ru-RU" sz="2000">
                <a:solidFill>
                  <a:srgbClr val="0000FF"/>
                </a:solidFill>
                <a:latin typeface="Arial" charset="0"/>
              </a:rPr>
              <a:t> </a:t>
            </a:r>
            <a:r>
              <a:rPr lang="ru-RU" sz="2000">
                <a:latin typeface="Arial" charset="0"/>
              </a:rPr>
              <a:t>– </a:t>
            </a:r>
            <a:r>
              <a:rPr lang="ru-RU" sz="1600" b="1">
                <a:solidFill>
                  <a:schemeClr val="accent2"/>
                </a:solidFill>
                <a:latin typeface="Arial" charset="0"/>
              </a:rPr>
              <a:t>контактный</a:t>
            </a:r>
          </a:p>
          <a:p>
            <a:pPr>
              <a:spcBef>
                <a:spcPct val="50000"/>
              </a:spcBef>
            </a:pPr>
            <a:endParaRPr lang="ru-RU" sz="1600" b="1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6172200" y="1196975"/>
            <a:ext cx="2971800" cy="5780088"/>
          </a:xfrm>
          <a:prstGeom prst="rect">
            <a:avLst/>
          </a:prstGeom>
          <a:solidFill>
            <a:srgbClr val="AFFFA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A50021"/>
                </a:solidFill>
                <a:latin typeface="Arial" charset="0"/>
              </a:rPr>
              <a:t>3</a:t>
            </a:r>
            <a:r>
              <a:rPr lang="ru-RU" sz="2000" b="1">
                <a:solidFill>
                  <a:srgbClr val="FF9900"/>
                </a:solidFill>
                <a:latin typeface="Arial" charset="0"/>
              </a:rPr>
              <a:t>Восприимчивый организм</a:t>
            </a:r>
          </a:p>
          <a:p>
            <a:pPr algn="ctr">
              <a:spcBef>
                <a:spcPct val="50000"/>
              </a:spcBef>
            </a:pPr>
            <a:r>
              <a:rPr lang="ru-RU" sz="2000" b="1">
                <a:solidFill>
                  <a:srgbClr val="002060"/>
                </a:solidFill>
                <a:latin typeface="Arial" charset="0"/>
              </a:rPr>
              <a:t>Снижение факторов, оздоровление групп риска </a:t>
            </a:r>
            <a:r>
              <a:rPr lang="ru-RU" b="1">
                <a:solidFill>
                  <a:srgbClr val="002060"/>
                </a:solidFill>
                <a:latin typeface="Arial" charset="0"/>
              </a:rPr>
              <a:t>(здоровый образ жизни)</a:t>
            </a:r>
          </a:p>
          <a:p>
            <a:pPr algn="ctr">
              <a:spcBef>
                <a:spcPct val="50000"/>
              </a:spcBef>
            </a:pPr>
            <a:r>
              <a:rPr lang="ru-RU" sz="1400" b="1">
                <a:solidFill>
                  <a:srgbClr val="006600"/>
                </a:solidFill>
                <a:latin typeface="Arial" charset="0"/>
              </a:rPr>
              <a:t>(Проф. Лечение, набл. за конт.)</a:t>
            </a:r>
          </a:p>
          <a:p>
            <a:pPr algn="ctr">
              <a:spcBef>
                <a:spcPct val="50000"/>
              </a:spcBef>
            </a:pPr>
            <a:endParaRPr lang="ru-RU" b="1">
              <a:solidFill>
                <a:srgbClr val="006600"/>
              </a:solidFill>
              <a:latin typeface="Arial" charset="0"/>
            </a:endParaRPr>
          </a:p>
          <a:p>
            <a:pPr algn="ctr">
              <a:spcBef>
                <a:spcPct val="50000"/>
              </a:spcBef>
            </a:pPr>
            <a:r>
              <a:rPr lang="ru-RU" b="1">
                <a:solidFill>
                  <a:srgbClr val="006600"/>
                </a:solidFill>
                <a:latin typeface="Arial" charset="0"/>
              </a:rPr>
              <a:t>Общая сопротивляемость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ru-RU" b="1">
                <a:solidFill>
                  <a:srgbClr val="A50021"/>
                </a:solidFill>
                <a:latin typeface="Arial" charset="0"/>
              </a:rPr>
              <a:t>Неспецифический </a:t>
            </a:r>
            <a:r>
              <a:rPr lang="ru-RU" sz="3200" b="1">
                <a:solidFill>
                  <a:srgbClr val="A50021"/>
                </a:solidFill>
                <a:latin typeface="Arial" charset="0"/>
              </a:rPr>
              <a:t>иммунитет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ru-RU" b="1">
                <a:solidFill>
                  <a:srgbClr val="A50021"/>
                </a:solidFill>
                <a:latin typeface="Arial" charset="0"/>
              </a:rPr>
              <a:t>Специфический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endParaRPr lang="ru-RU" b="1">
              <a:solidFill>
                <a:srgbClr val="A50021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r>
              <a:rPr lang="ru-RU" sz="1600" b="1">
                <a:solidFill>
                  <a:srgbClr val="FF0000"/>
                </a:solidFill>
                <a:latin typeface="Arial" charset="0"/>
              </a:rPr>
              <a:t>Активный  </a:t>
            </a:r>
            <a:r>
              <a:rPr lang="ru-RU" sz="1600" b="1">
                <a:latin typeface="Arial" charset="0"/>
              </a:rPr>
              <a:t>      </a:t>
            </a:r>
            <a:r>
              <a:rPr lang="ru-RU" sz="1600" b="1">
                <a:solidFill>
                  <a:schemeClr val="accent2"/>
                </a:solidFill>
                <a:latin typeface="Arial" charset="0"/>
              </a:rPr>
              <a:t>Пассивный</a:t>
            </a:r>
          </a:p>
          <a:p>
            <a:pPr>
              <a:spcBef>
                <a:spcPct val="50000"/>
              </a:spcBef>
            </a:pPr>
            <a:r>
              <a:rPr lang="ru-RU" sz="1600" b="1">
                <a:solidFill>
                  <a:srgbClr val="FF0000"/>
                </a:solidFill>
                <a:latin typeface="Arial" charset="0"/>
              </a:rPr>
              <a:t>Иммунитет  </a:t>
            </a:r>
            <a:r>
              <a:rPr lang="ru-RU" sz="1600" b="1">
                <a:latin typeface="Arial" charset="0"/>
              </a:rPr>
              <a:t>    </a:t>
            </a:r>
            <a:r>
              <a:rPr lang="ru-RU" sz="1600" b="1">
                <a:solidFill>
                  <a:schemeClr val="accent2"/>
                </a:solidFill>
                <a:latin typeface="Arial" charset="0"/>
              </a:rPr>
              <a:t> иммунитет</a:t>
            </a:r>
          </a:p>
          <a:p>
            <a:pPr>
              <a:spcBef>
                <a:spcPct val="50000"/>
              </a:spcBef>
            </a:pPr>
            <a:r>
              <a:rPr lang="ru-RU" b="1">
                <a:solidFill>
                  <a:srgbClr val="FF0000"/>
                </a:solidFill>
                <a:latin typeface="Arial" charset="0"/>
              </a:rPr>
              <a:t>АГ      АТ</a:t>
            </a:r>
            <a:r>
              <a:rPr lang="ru-RU">
                <a:latin typeface="Arial" charset="0"/>
              </a:rPr>
              <a:t>               </a:t>
            </a:r>
            <a:r>
              <a:rPr lang="ru-RU" b="1">
                <a:solidFill>
                  <a:schemeClr val="accent2"/>
                </a:solidFill>
                <a:latin typeface="Arial" charset="0"/>
              </a:rPr>
              <a:t>+ АТ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2362200" y="6338888"/>
            <a:ext cx="3810000" cy="519112"/>
          </a:xfrm>
          <a:prstGeom prst="rect">
            <a:avLst/>
          </a:prstGeom>
          <a:solidFill>
            <a:srgbClr val="FEA2A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latin typeface="Arial" charset="0"/>
              </a:rPr>
              <a:t>ДЕЗИНФЕКЦИЯ</a:t>
            </a:r>
          </a:p>
        </p:txBody>
      </p:sp>
      <p:sp>
        <p:nvSpPr>
          <p:cNvPr id="30727" name="AutoShape 7"/>
          <p:cNvSpPr>
            <a:spLocks noChangeArrowheads="1"/>
          </p:cNvSpPr>
          <p:nvPr/>
        </p:nvSpPr>
        <p:spPr bwMode="auto">
          <a:xfrm>
            <a:off x="2895600" y="5943600"/>
            <a:ext cx="2133600" cy="457200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0728" name="AutoShape 8"/>
          <p:cNvSpPr>
            <a:spLocks noChangeArrowheads="1"/>
          </p:cNvSpPr>
          <p:nvPr/>
        </p:nvSpPr>
        <p:spPr bwMode="auto">
          <a:xfrm rot="606202">
            <a:off x="1903413" y="6022975"/>
            <a:ext cx="531812" cy="985838"/>
          </a:xfrm>
          <a:prstGeom prst="leftArrow">
            <a:avLst>
              <a:gd name="adj1" fmla="val 50000"/>
              <a:gd name="adj2" fmla="val 2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0729" name="Line 9"/>
          <p:cNvSpPr>
            <a:spLocks noChangeShapeType="1"/>
          </p:cNvSpPr>
          <p:nvPr/>
        </p:nvSpPr>
        <p:spPr bwMode="auto">
          <a:xfrm flipH="1" flipV="1">
            <a:off x="2268538" y="5734050"/>
            <a:ext cx="169862" cy="5905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pic>
        <p:nvPicPr>
          <p:cNvPr id="30730" name="Picture 7" descr="038"/>
          <p:cNvPicPr>
            <a:picLocks noChangeAspect="1" noChangeArrowheads="1"/>
          </p:cNvPicPr>
          <p:nvPr/>
        </p:nvPicPr>
        <p:blipFill>
          <a:blip r:embed="rId3" cstate="print"/>
          <a:srcRect l="11020" t="9697" r="22865" b="9496"/>
          <a:stretch>
            <a:fillRect/>
          </a:stretch>
        </p:blipFill>
        <p:spPr bwMode="auto">
          <a:xfrm>
            <a:off x="5435600" y="4797425"/>
            <a:ext cx="700088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1" name="Picture 7" descr="%D1%82%D0%B2%D0%BE%D1%80%D0%BE%D0%B3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4438" y="3068638"/>
            <a:ext cx="619125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2" name="Picture 3" descr="Eastern-Chipmunk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813" y="5013325"/>
            <a:ext cx="854075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3" name="Picture 2" descr="http://www.mypriroda.ru/im/animals_sity/bloh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7900" y="4797425"/>
            <a:ext cx="650875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4" name="Picture 17" descr="19b213e2ec764bdc98ead48b84d0263c_ful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7" cstate="print"/>
          <a:srcRect/>
          <a:stretch>
            <a:fillRect/>
          </a:stretch>
        </p:blipFill>
        <p:spPr>
          <a:xfrm>
            <a:off x="2916238" y="3860800"/>
            <a:ext cx="758825" cy="503238"/>
          </a:xfrm>
        </p:spPr>
      </p:pic>
      <p:pic>
        <p:nvPicPr>
          <p:cNvPr id="30735" name="Picture 2" descr="http://doctor54.ru/mod/wiki/images/bands/1277962136_1_images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2275" y="4149725"/>
            <a:ext cx="6477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6" name="Line 16"/>
          <p:cNvSpPr>
            <a:spLocks noChangeShapeType="1"/>
          </p:cNvSpPr>
          <p:nvPr/>
        </p:nvSpPr>
        <p:spPr bwMode="auto">
          <a:xfrm>
            <a:off x="6516688" y="6597650"/>
            <a:ext cx="431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0737" name="AutoShape 17"/>
          <p:cNvSpPr>
            <a:spLocks noChangeArrowheads="1"/>
          </p:cNvSpPr>
          <p:nvPr/>
        </p:nvSpPr>
        <p:spPr bwMode="auto">
          <a:xfrm>
            <a:off x="6804025" y="5516563"/>
            <a:ext cx="1655763" cy="288925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0738" name="AutoShape 18"/>
          <p:cNvSpPr>
            <a:spLocks noChangeArrowheads="1"/>
          </p:cNvSpPr>
          <p:nvPr/>
        </p:nvSpPr>
        <p:spPr bwMode="auto">
          <a:xfrm>
            <a:off x="6588125" y="3573463"/>
            <a:ext cx="1989138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0739" name="AutoShape 19"/>
          <p:cNvSpPr>
            <a:spLocks noChangeArrowheads="1"/>
          </p:cNvSpPr>
          <p:nvPr/>
        </p:nvSpPr>
        <p:spPr bwMode="auto">
          <a:xfrm>
            <a:off x="838200" y="533400"/>
            <a:ext cx="8077200" cy="609600"/>
          </a:xfrm>
          <a:prstGeom prst="curvedDownArrow">
            <a:avLst>
              <a:gd name="adj1" fmla="val 265000"/>
              <a:gd name="adj2" fmla="val 53000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" name="Rectangle 2"/>
          <p:cNvSpPr txBox="1">
            <a:spLocks/>
          </p:cNvSpPr>
          <p:nvPr/>
        </p:nvSpPr>
        <p:spPr bwMode="auto">
          <a:xfrm>
            <a:off x="0" y="0"/>
            <a:ext cx="9144000" cy="11969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3600" b="1">
                <a:solidFill>
                  <a:srgbClr val="990000"/>
                </a:solidFill>
                <a:latin typeface="+mj-lt"/>
                <a:ea typeface="+mj-ea"/>
                <a:cs typeface="+mj-cs"/>
              </a:rPr>
              <a:t>Эпидемический процесс</a:t>
            </a:r>
            <a:r>
              <a:rPr lang="ru-RU" sz="3600" b="1">
                <a:latin typeface="+mj-lt"/>
                <a:ea typeface="+mj-ea"/>
                <a:cs typeface="+mj-cs"/>
              </a:rPr>
              <a:t/>
            </a:r>
            <a:br>
              <a:rPr lang="ru-RU" sz="3600" b="1">
                <a:latin typeface="+mj-lt"/>
                <a:ea typeface="+mj-ea"/>
                <a:cs typeface="+mj-cs"/>
              </a:rPr>
            </a:br>
            <a:endParaRPr lang="ru-RU" sz="3600" b="1">
              <a:latin typeface="+mj-lt"/>
              <a:ea typeface="+mj-ea"/>
              <a:cs typeface="+mj-cs"/>
            </a:endParaRPr>
          </a:p>
        </p:txBody>
      </p:sp>
      <p:sp>
        <p:nvSpPr>
          <p:cNvPr id="30741" name="AutoShape 22"/>
          <p:cNvSpPr>
            <a:spLocks noChangeArrowheads="1"/>
          </p:cNvSpPr>
          <p:nvPr/>
        </p:nvSpPr>
        <p:spPr bwMode="auto">
          <a:xfrm>
            <a:off x="395288" y="549275"/>
            <a:ext cx="8748712" cy="647700"/>
          </a:xfrm>
          <a:prstGeom prst="curvedDownArrow">
            <a:avLst>
              <a:gd name="adj1" fmla="val 275900"/>
              <a:gd name="adj2" fmla="val 551675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30742" name="Picture 23" descr="komar"/>
          <p:cNvPicPr>
            <a:picLocks noChangeAspect="1" noChangeArrowheads="1"/>
          </p:cNvPicPr>
          <p:nvPr/>
        </p:nvPicPr>
        <p:blipFill>
          <a:blip r:embed="rId9" cstate="print"/>
          <a:srcRect l="20401" t="18860" r="13487" b="20593"/>
          <a:stretch>
            <a:fillRect/>
          </a:stretch>
        </p:blipFill>
        <p:spPr bwMode="auto">
          <a:xfrm>
            <a:off x="3995738" y="4797425"/>
            <a:ext cx="79216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3" name="Picture 24" descr="eggs-e1337192893232"/>
          <p:cNvPicPr>
            <a:picLocks noChangeAspect="1" noChangeArrowheads="1"/>
          </p:cNvPicPr>
          <p:nvPr/>
        </p:nvPicPr>
        <p:blipFill>
          <a:blip r:embed="rId10" cstate="print"/>
          <a:srcRect b="6976"/>
          <a:stretch>
            <a:fillRect/>
          </a:stretch>
        </p:blipFill>
        <p:spPr bwMode="auto">
          <a:xfrm>
            <a:off x="3132138" y="3068638"/>
            <a:ext cx="5762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4" name="Picture 25" descr="paronychia-209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00563" y="3068638"/>
            <a:ext cx="468312" cy="4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5" name="Picture 5" descr="0_69"/>
          <p:cNvPicPr>
            <a:picLocks noChangeAspect="1" noChangeArrowheads="1"/>
          </p:cNvPicPr>
          <p:nvPr/>
        </p:nvPicPr>
        <p:blipFill>
          <a:blip r:embed="rId12" cstate="print"/>
          <a:srcRect l="20998" t="11806" b="31482"/>
          <a:stretch>
            <a:fillRect/>
          </a:stretch>
        </p:blipFill>
        <p:spPr bwMode="auto">
          <a:xfrm>
            <a:off x="2555875" y="4797425"/>
            <a:ext cx="115252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6" name="Picture 14" descr="http://dezotdel.com/images/muh.jpg"/>
          <p:cNvPicPr>
            <a:picLocks noChangeAspect="1" noChangeArrowheads="1"/>
          </p:cNvPicPr>
          <p:nvPr/>
        </p:nvPicPr>
        <p:blipFill>
          <a:blip r:embed="rId13" cstate="print"/>
          <a:srcRect l="11404" t="12563" r="5672" b="22443"/>
          <a:stretch>
            <a:fillRect/>
          </a:stretch>
        </p:blipFill>
        <p:spPr bwMode="auto">
          <a:xfrm>
            <a:off x="5003800" y="3068638"/>
            <a:ext cx="649288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413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Профилактические</a:t>
            </a:r>
            <a:r>
              <a:rPr lang="ru-RU" sz="2800" b="1" dirty="0" smtClean="0"/>
              <a:t> и </a:t>
            </a:r>
            <a:r>
              <a:rPr lang="ru-RU" sz="2800" b="1" dirty="0" smtClean="0">
                <a:solidFill>
                  <a:srgbClr val="C00000"/>
                </a:solidFill>
              </a:rPr>
              <a:t>противоэпидемические</a:t>
            </a:r>
            <a:r>
              <a:rPr lang="ru-RU" sz="2800" b="1" dirty="0" smtClean="0">
                <a:solidFill>
                  <a:srgbClr val="800000"/>
                </a:solidFill>
              </a:rPr>
              <a:t> мероприятия,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b="1" dirty="0" smtClean="0"/>
              <a:t>направленные на 1-е, 2-е и 3-е звенья </a:t>
            </a:r>
            <a:r>
              <a:rPr lang="ru-RU" sz="2800" b="1" dirty="0" err="1" smtClean="0"/>
              <a:t>эпид.процесса</a:t>
            </a:r>
            <a:r>
              <a:rPr lang="ru-RU" sz="2800" b="1" dirty="0" smtClean="0"/>
              <a:t>.</a:t>
            </a:r>
            <a:endParaRPr lang="ru-RU" dirty="0" smtClean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34925" y="1338263"/>
          <a:ext cx="9109075" cy="5916549"/>
        </p:xfrm>
        <a:graphic>
          <a:graphicData uri="http://schemas.openxmlformats.org/drawingml/2006/table">
            <a:tbl>
              <a:tblPr/>
              <a:tblGrid>
                <a:gridCol w="3013075"/>
                <a:gridCol w="3048000"/>
                <a:gridCol w="30480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звено 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звено 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20638" marR="0" lvl="0" indent="-8890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звено 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 gridSpan="3">
                  <a:txBody>
                    <a:bodyPr/>
                    <a:lstStyle/>
                    <a:p>
                      <a:pPr marL="20638" marR="0" lvl="0" indent="-8890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ПРОФИЛАКТИЧЕСКИЕ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1475">
                <a:tc>
                  <a:txBody>
                    <a:bodyPr/>
                    <a:lstStyle/>
                    <a:p>
                      <a:pPr marL="111125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(Поиск ист. 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инф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111125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Проф.осмотр, опрос,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111125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Проф.обслед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Манту, ДСТ, ФЛГ, отбор мокр </a:t>
                      </a:r>
                      <a:r>
                        <a:rPr kumimoji="0" lang="ru-RU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(Бор, Ленинский, Семенов).</a:t>
                      </a:r>
                      <a:r>
                        <a:rPr kumimoji="0" lang="ru-RU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endParaRPr kumimoji="0" lang="ru-RU" sz="1600" b="1" i="0" u="sng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111125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Проф.анализы,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111125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Диспансеризация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(прерывание 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осн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путей передачи инфекции)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2286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Дезинфекция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2286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профилактическая </a:t>
                      </a:r>
                    </a:p>
                    <a:p>
                      <a:pPr marL="2286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санэпидрежим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в т.ч. масочный)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0638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A8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ru-RU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повышение иммунитета </a:t>
                      </a: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специфич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и 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неспецифич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20638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Здоровый образ жизни,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20638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  <a:defRPr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Активная иммунизация, </a:t>
                      </a:r>
                    </a:p>
                    <a:p>
                      <a:pPr marL="20638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  <a:defRPr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Снижение факторов, выявление, оздоровление 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групп риска (в т.ч. среди медиков)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</a:tr>
              <a:tr h="371475">
                <a:tc gridSpan="3">
                  <a:txBody>
                    <a:bodyPr/>
                    <a:lstStyle/>
                    <a:p>
                      <a:pPr marL="20638" marR="0" lvl="0" indent="-8890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ПРОТИВОЭПИДЕМИЧЕСКИЕ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1475">
                <a:tc>
                  <a:txBody>
                    <a:bodyPr/>
                    <a:lstStyle/>
                    <a:p>
                      <a:pPr marL="111125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(Обезопасить ИИ)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111125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Изоляция,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111125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Диагноз,</a:t>
                      </a:r>
                      <a:r>
                        <a:rPr kumimoji="0" lang="ru-RU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kumimoji="0" lang="ru-RU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Манту, ДСТ</a:t>
                      </a:r>
                      <a:r>
                        <a:rPr kumimoji="0" lang="ru-RU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ФЛГ, отбор мокр</a:t>
                      </a:r>
                      <a:r>
                        <a:rPr kumimoji="0" lang="ru-RU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111125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Лечение,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111125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Наблюдение.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(ограничение и ликвидация очага)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111125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Дезинфекция очаговая</a:t>
                      </a:r>
                    </a:p>
                    <a:p>
                      <a:pPr marL="111125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11125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Текущая    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Заключител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(защита контактных)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2286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Наблюдение за контактными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ru-RU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отб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мокр.)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2286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Проф.лечение,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2286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Повыш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иммунитета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</a:tr>
            </a:tbl>
          </a:graphicData>
        </a:graphic>
      </p:graphicFrame>
      <p:cxnSp>
        <p:nvCxnSpPr>
          <p:cNvPr id="6" name="Прямая со стрелкой 5"/>
          <p:cNvCxnSpPr/>
          <p:nvPr/>
        </p:nvCxnSpPr>
        <p:spPr>
          <a:xfrm rot="10800000" flipV="1">
            <a:off x="3635896" y="6165304"/>
            <a:ext cx="647700" cy="43180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4355976" y="6165304"/>
            <a:ext cx="576262" cy="43180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6" name="Объект 8"/>
          <p:cNvGraphicFramePr>
            <a:graphicFrameLocks noGrp="1"/>
          </p:cNvGraphicFramePr>
          <p:nvPr>
            <p:ph idx="1"/>
          </p:nvPr>
        </p:nvGraphicFramePr>
        <p:xfrm>
          <a:off x="-50800" y="-50800"/>
          <a:ext cx="9245600" cy="695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79" r:id="rId4" imgW="9242337" imgH="6956139" progId="Excel.Sheet.8">
                  <p:embed/>
                </p:oleObj>
              </mc:Choice>
              <mc:Fallback>
                <p:oleObj r:id="rId4" imgW="9242337" imgH="6956139" progId="Excel.Sheet.8">
                  <p:embed/>
                  <p:pic>
                    <p:nvPicPr>
                      <p:cNvPr id="0" name="Объект 8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50800" y="-50800"/>
                        <a:ext cx="9245600" cy="695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292080" y="548680"/>
            <a:ext cx="4248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(с уже </a:t>
            </a:r>
            <a:r>
              <a:rPr lang="ru-RU" sz="2400" b="1" u="sng" dirty="0" smtClean="0"/>
              <a:t>установленным</a:t>
            </a:r>
            <a:r>
              <a:rPr lang="ru-RU" sz="2400" b="1" dirty="0" smtClean="0"/>
              <a:t> </a:t>
            </a:r>
          </a:p>
          <a:p>
            <a:r>
              <a:rPr lang="ru-RU" sz="2400" b="1" dirty="0" smtClean="0"/>
              <a:t>диагнозом)</a:t>
            </a:r>
            <a:endParaRPr lang="ru-RU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956376" y="0"/>
            <a:ext cx="1187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(</a:t>
            </a:r>
            <a:r>
              <a:rPr lang="ru-RU" sz="2800" b="1" dirty="0" smtClean="0"/>
              <a:t>БК</a:t>
            </a:r>
            <a:r>
              <a:rPr lang="ru-RU" sz="3200" b="1" dirty="0" smtClean="0"/>
              <a:t>+)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54" name="Объект 5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245600" cy="695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3" name="Worksheet" r:id="rId4" imgW="9242337" imgH="6956139" progId="Excel.Sheet.8">
                  <p:embed/>
                </p:oleObj>
              </mc:Choice>
              <mc:Fallback>
                <p:oleObj name="Worksheet" r:id="rId4" imgW="9242337" imgH="6956139" progId="Excel.Sheet.8">
                  <p:embed/>
                  <p:pic>
                    <p:nvPicPr>
                      <p:cNvPr id="0" name="Объект 5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245600" cy="695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076056" y="177281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(108) – 70%</a:t>
            </a:r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851920" y="306896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(68) – </a:t>
            </a:r>
            <a:r>
              <a:rPr lang="ru-RU" b="1" dirty="0" smtClean="0"/>
              <a:t>67%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211960" y="2636912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(84) </a:t>
            </a:r>
            <a:r>
              <a:rPr lang="ru-RU" b="1" dirty="0" smtClean="0"/>
              <a:t>– 63%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627784" y="436510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(21) - </a:t>
            </a:r>
            <a:r>
              <a:rPr lang="ru-RU" b="1" dirty="0" smtClean="0"/>
              <a:t>66%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347864" y="3501008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(46) – </a:t>
            </a:r>
            <a:r>
              <a:rPr lang="ru-RU" b="1" dirty="0" smtClean="0"/>
              <a:t>70%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203848" y="371703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(54) </a:t>
            </a:r>
            <a:r>
              <a:rPr lang="ru-RU" b="1" dirty="0" smtClean="0"/>
              <a:t>– 54%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843808" y="414908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(26) </a:t>
            </a:r>
            <a:r>
              <a:rPr lang="ru-RU" b="1" dirty="0" smtClean="0"/>
              <a:t>– 81%</a:t>
            </a:r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580112" y="620688"/>
            <a:ext cx="385192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(с уже </a:t>
            </a:r>
            <a:r>
              <a:rPr lang="ru-RU" sz="2000" b="1" u="sng" dirty="0" smtClean="0"/>
              <a:t>установленным</a:t>
            </a:r>
            <a:r>
              <a:rPr lang="ru-RU" sz="2000" b="1" dirty="0" smtClean="0"/>
              <a:t> </a:t>
            </a:r>
          </a:p>
          <a:p>
            <a:r>
              <a:rPr lang="ru-RU" sz="2000" b="1" dirty="0" smtClean="0"/>
              <a:t>диагнозом)</a:t>
            </a:r>
          </a:p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3419872" y="3284984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(58) – 58%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059832" y="3933056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3059832" y="393305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(54) – 41%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699792" y="458112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(34) – 41%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2483768" y="501317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(16) – 63%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2627784" y="479715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(28) – 46%</a:t>
            </a:r>
            <a:endParaRPr lang="ru-RU" dirty="0"/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 rot="10800000">
            <a:off x="1043608" y="2060848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rot="10800000">
            <a:off x="611560" y="3717032"/>
            <a:ext cx="9361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10800000">
            <a:off x="683568" y="4365104"/>
            <a:ext cx="9361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16" descr="3(47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3717032"/>
            <a:ext cx="2450528" cy="2708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8" name="Прямая соединительная линия 27"/>
          <p:cNvCxnSpPr/>
          <p:nvPr/>
        </p:nvCxnSpPr>
        <p:spPr>
          <a:xfrm>
            <a:off x="395536" y="2492896"/>
            <a:ext cx="122413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01054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FF66"/>
          </a:solidFill>
          <a:ln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endParaRPr lang="ru-RU" sz="4800" dirty="0"/>
          </a:p>
        </p:txBody>
      </p:sp>
      <p:pic>
        <p:nvPicPr>
          <p:cNvPr id="87042" name="Рисунок 19" descr="http://textarchive.ru/images/1140/2279388/m5a58ae1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8640"/>
            <a:ext cx="8280920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79269" y="4509120"/>
            <a:ext cx="3113211" cy="2160240"/>
          </a:xfrm>
          <a:prstGeom prst="rect">
            <a:avLst/>
          </a:prstGeom>
        </p:spPr>
      </p:pic>
      <p:pic>
        <p:nvPicPr>
          <p:cNvPr id="103425" name="Picture 1" descr="F:\фото\мальчика слушает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201346"/>
            <a:ext cx="2483768" cy="165665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195736" y="5733256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Медики заражаются от пациентов</a:t>
            </a:r>
          </a:p>
          <a:p>
            <a:pPr algn="ctr"/>
            <a:r>
              <a:rPr lang="ru-RU" b="1" dirty="0" smtClean="0"/>
              <a:t>-  </a:t>
            </a:r>
            <a:r>
              <a:rPr lang="ru-RU" b="1" dirty="0" err="1" smtClean="0"/>
              <a:t>санэпидрежим</a:t>
            </a:r>
            <a:r>
              <a:rPr lang="ru-RU" b="1" dirty="0" smtClean="0"/>
              <a:t>!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6600FF"/>
                </a:solidFill>
              </a:rPr>
              <a:t>Структура заболеваемости туберкулезом персонала МО в %</a:t>
            </a:r>
            <a:endParaRPr lang="ru-RU" b="1" dirty="0">
              <a:solidFill>
                <a:srgbClr val="6600FF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507288" cy="5069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im0-tub-ru.yandex.net/i?id=5ac91796301f0651b276993e3906c346-l&amp;n=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3" descr="https://im0-tub-ru.yandex.net/i?id=5ac91796301f0651b276993e3906c346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Риск заболеваемости туберкулезом среди медицинских профессий</a:t>
            </a:r>
          </a:p>
          <a:p>
            <a:endParaRPr lang="ru-RU" dirty="0" smtClean="0">
              <a:solidFill>
                <a:srgbClr val="C000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644008" y="2060848"/>
            <a:ext cx="4320480" cy="2304256"/>
          </a:xfrm>
          <a:prstGeom prst="roundRect">
            <a:avLst/>
          </a:prstGeom>
          <a:solidFill>
            <a:srgbClr val="F0F9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Font typeface="Arial" pitchFamily="34" charset="0"/>
              <a:buChar char="•"/>
            </a:pPr>
            <a:endParaRPr lang="ru-RU" sz="2400" dirty="0" smtClean="0">
              <a:solidFill>
                <a:schemeClr val="tx1"/>
              </a:solidFill>
            </a:endParaRPr>
          </a:p>
          <a:p>
            <a:pPr algn="just">
              <a:buFont typeface="Arial" pitchFamily="34" charset="0"/>
              <a:buChar char="•"/>
            </a:pPr>
            <a:endParaRPr lang="ru-RU" sz="2400" dirty="0" smtClean="0">
              <a:solidFill>
                <a:schemeClr val="tx1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tx1"/>
                </a:solidFill>
              </a:rPr>
              <a:t>чем больше стаж, тем больше заболеваемость, </a:t>
            </a:r>
            <a:r>
              <a:rPr lang="ru-RU" sz="2000" dirty="0" smtClean="0">
                <a:solidFill>
                  <a:schemeClr val="tx1"/>
                </a:solidFill>
              </a:rPr>
              <a:t>(</a:t>
            </a:r>
            <a:r>
              <a:rPr lang="en-US" sz="2000" dirty="0" smtClean="0">
                <a:solidFill>
                  <a:schemeClr val="tx1"/>
                </a:solidFill>
              </a:rPr>
              <a:t>&gt;</a:t>
            </a:r>
            <a:r>
              <a:rPr lang="ru-RU" sz="2000" dirty="0" smtClean="0">
                <a:solidFill>
                  <a:schemeClr val="tx1"/>
                </a:solidFill>
              </a:rPr>
              <a:t>60 лет в 3 р.чаще, чем 30-60 лет)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tx1"/>
                </a:solidFill>
              </a:rPr>
              <a:t>в основном малые формы туберкулеза.</a:t>
            </a:r>
          </a:p>
          <a:p>
            <a:pPr algn="just">
              <a:buFont typeface="Arial" pitchFamily="34" charset="0"/>
              <a:buChar char="•"/>
            </a:pPr>
            <a:endParaRPr lang="ru-RU" sz="2800" dirty="0" smtClean="0">
              <a:solidFill>
                <a:schemeClr val="tx1"/>
              </a:solidFill>
            </a:endParaRPr>
          </a:p>
          <a:p>
            <a:pPr algn="just">
              <a:buFont typeface="Arial" pitchFamily="34" charset="0"/>
              <a:buChar char="•"/>
            </a:pPr>
            <a:endParaRPr lang="ru-RU" sz="2800" dirty="0" smtClean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44008" y="4581128"/>
            <a:ext cx="4320480" cy="2088232"/>
          </a:xfrm>
          <a:prstGeom prst="roundRect">
            <a:avLst/>
          </a:prstGeom>
          <a:solidFill>
            <a:srgbClr val="F0F9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Font typeface="Arial" pitchFamily="34" charset="0"/>
              <a:buChar char="•"/>
            </a:pPr>
            <a:endParaRPr lang="ru-RU" sz="2400" dirty="0" smtClean="0">
              <a:solidFill>
                <a:schemeClr val="tx1"/>
              </a:solidFill>
            </a:endParaRPr>
          </a:p>
          <a:p>
            <a:pPr algn="just">
              <a:buFont typeface="Arial" pitchFamily="34" charset="0"/>
              <a:buChar char="•"/>
            </a:pPr>
            <a:endParaRPr lang="ru-RU" sz="2400" dirty="0" smtClean="0">
              <a:solidFill>
                <a:schemeClr val="tx1"/>
              </a:solidFill>
            </a:endParaRPr>
          </a:p>
          <a:p>
            <a:pPr algn="just">
              <a:buFont typeface="Arial" pitchFamily="34" charset="0"/>
              <a:buChar char="•"/>
            </a:pPr>
            <a:endParaRPr lang="ru-RU" sz="2400" dirty="0" smtClean="0">
              <a:solidFill>
                <a:schemeClr val="tx1"/>
              </a:solidFill>
            </a:endParaRPr>
          </a:p>
          <a:p>
            <a:pPr algn="just">
              <a:buFont typeface="Arial" pitchFamily="34" charset="0"/>
              <a:buChar char="•"/>
            </a:pPr>
            <a:endParaRPr lang="ru-RU" sz="2400" b="1" dirty="0" smtClean="0">
              <a:solidFill>
                <a:schemeClr val="tx1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tx1"/>
                </a:solidFill>
              </a:rPr>
              <a:t>чем меньше стаж, тем больше заболеваемость </a:t>
            </a:r>
            <a:r>
              <a:rPr lang="ru-RU" sz="2000" dirty="0" smtClean="0">
                <a:solidFill>
                  <a:schemeClr val="tx1"/>
                </a:solidFill>
              </a:rPr>
              <a:t>(до 30 лет – в 16  раз чаще, чем</a:t>
            </a:r>
            <a:r>
              <a:rPr lang="en-US" sz="2000" dirty="0" smtClean="0">
                <a:solidFill>
                  <a:schemeClr val="tx1"/>
                </a:solidFill>
              </a:rPr>
              <a:t> &gt;</a:t>
            </a:r>
            <a:r>
              <a:rPr lang="ru-RU" sz="2000" dirty="0" smtClean="0">
                <a:solidFill>
                  <a:schemeClr val="tx1"/>
                </a:solidFill>
              </a:rPr>
              <a:t>70) </a:t>
            </a:r>
            <a:r>
              <a:rPr lang="ru-RU" sz="2400" b="1" dirty="0" smtClean="0">
                <a:solidFill>
                  <a:schemeClr val="tx1"/>
                </a:solidFill>
              </a:rPr>
              <a:t>,</a:t>
            </a:r>
            <a:endParaRPr lang="ru-RU" sz="2000" b="1" dirty="0" smtClean="0">
              <a:solidFill>
                <a:schemeClr val="tx1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tx1"/>
                </a:solidFill>
              </a:rPr>
              <a:t> формы тяжелее чем в ПТУ, но легче, чем у населения.</a:t>
            </a:r>
            <a:endParaRPr lang="ru-RU" sz="2400" dirty="0" smtClean="0">
              <a:solidFill>
                <a:schemeClr val="tx1"/>
              </a:solidFill>
            </a:endParaRPr>
          </a:p>
          <a:p>
            <a:pPr algn="just">
              <a:buFont typeface="Arial" pitchFamily="34" charset="0"/>
              <a:buChar char="•"/>
            </a:pPr>
            <a:endParaRPr lang="ru-RU" sz="2800" dirty="0" smtClean="0">
              <a:solidFill>
                <a:schemeClr val="tx1"/>
              </a:solidFill>
            </a:endParaRPr>
          </a:p>
          <a:p>
            <a:pPr algn="just">
              <a:buFont typeface="Arial" pitchFamily="34" charset="0"/>
              <a:buChar char="•"/>
            </a:pPr>
            <a:endParaRPr lang="ru-RU" sz="3200" dirty="0" smtClean="0">
              <a:solidFill>
                <a:schemeClr val="tx1"/>
              </a:solidFill>
            </a:endParaRPr>
          </a:p>
          <a:p>
            <a:pPr algn="just">
              <a:buFont typeface="Arial" pitchFamily="34" charset="0"/>
              <a:buChar char="•"/>
            </a:pPr>
            <a:endParaRPr lang="ru-RU" sz="3200" dirty="0" smtClean="0">
              <a:solidFill>
                <a:schemeClr val="tx1"/>
              </a:solidFill>
            </a:endParaRPr>
          </a:p>
        </p:txBody>
      </p:sp>
      <p:sp>
        <p:nvSpPr>
          <p:cNvPr id="8" name="Пятиугольник 7"/>
          <p:cNvSpPr/>
          <p:nvPr/>
        </p:nvSpPr>
        <p:spPr>
          <a:xfrm>
            <a:off x="179512" y="2132856"/>
            <a:ext cx="4392488" cy="2160240"/>
          </a:xfrm>
          <a:prstGeom prst="homePlate">
            <a:avLst>
              <a:gd name="adj" fmla="val 18901"/>
            </a:avLst>
          </a:prstGeom>
          <a:solidFill>
            <a:srgbClr val="F0F9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Font typeface="Arial" pitchFamily="34" charset="0"/>
              <a:buChar char="•"/>
            </a:pPr>
            <a:r>
              <a:rPr lang="ru-RU" sz="2800" b="1" dirty="0" smtClean="0">
                <a:solidFill>
                  <a:schemeClr val="tx1"/>
                </a:solidFill>
              </a:rPr>
              <a:t>ПТУ</a:t>
            </a:r>
            <a:r>
              <a:rPr lang="ru-RU" sz="2800" dirty="0" smtClean="0">
                <a:solidFill>
                  <a:schemeClr val="tx1"/>
                </a:solidFill>
              </a:rPr>
              <a:t>- </a:t>
            </a:r>
            <a:r>
              <a:rPr lang="ru-RU" sz="2800" dirty="0" err="1" smtClean="0">
                <a:solidFill>
                  <a:schemeClr val="tx1"/>
                </a:solidFill>
              </a:rPr>
              <a:t>бак.лаборатории</a:t>
            </a:r>
            <a:r>
              <a:rPr lang="ru-RU" sz="2800" dirty="0" smtClean="0">
                <a:solidFill>
                  <a:schemeClr val="tx1"/>
                </a:solidFill>
              </a:rPr>
              <a:t>,</a:t>
            </a:r>
          </a:p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         - стационары,</a:t>
            </a:r>
          </a:p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         - </a:t>
            </a:r>
            <a:r>
              <a:rPr lang="ru-RU" sz="2800" dirty="0" err="1" smtClean="0">
                <a:solidFill>
                  <a:schemeClr val="tx1"/>
                </a:solidFill>
              </a:rPr>
              <a:t>амбул</a:t>
            </a:r>
            <a:r>
              <a:rPr lang="ru-RU" sz="2800" dirty="0" smtClean="0">
                <a:solidFill>
                  <a:schemeClr val="tx1"/>
                </a:solidFill>
              </a:rPr>
              <a:t>. звено.</a:t>
            </a:r>
          </a:p>
        </p:txBody>
      </p:sp>
      <p:sp>
        <p:nvSpPr>
          <p:cNvPr id="9" name="Пятиугольник 8"/>
          <p:cNvSpPr/>
          <p:nvPr/>
        </p:nvSpPr>
        <p:spPr>
          <a:xfrm>
            <a:off x="179512" y="1115109"/>
            <a:ext cx="4392488" cy="792088"/>
          </a:xfrm>
          <a:prstGeom prst="homePlate">
            <a:avLst>
              <a:gd name="adj" fmla="val 60307"/>
            </a:avLst>
          </a:prstGeom>
          <a:solidFill>
            <a:srgbClr val="F0F9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r>
              <a:rPr lang="ru-RU" sz="2800" b="1" dirty="0" smtClean="0">
                <a:solidFill>
                  <a:schemeClr val="tx1"/>
                </a:solidFill>
              </a:rPr>
              <a:t>БМСЭ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44008" y="1124744"/>
            <a:ext cx="4248472" cy="720080"/>
          </a:xfrm>
          <a:prstGeom prst="roundRect">
            <a:avLst/>
          </a:prstGeom>
          <a:solidFill>
            <a:srgbClr val="F0F9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санитары</a:t>
            </a:r>
            <a:endParaRPr lang="ru-RU" sz="2800" dirty="0"/>
          </a:p>
        </p:txBody>
      </p:sp>
      <p:sp>
        <p:nvSpPr>
          <p:cNvPr id="12" name="Пятиугольник 11"/>
          <p:cNvSpPr/>
          <p:nvPr/>
        </p:nvSpPr>
        <p:spPr>
          <a:xfrm>
            <a:off x="179512" y="4509120"/>
            <a:ext cx="4392488" cy="2088232"/>
          </a:xfrm>
          <a:prstGeom prst="homePlate">
            <a:avLst>
              <a:gd name="adj" fmla="val 21882"/>
            </a:avLst>
          </a:prstGeom>
          <a:solidFill>
            <a:srgbClr val="F0F9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r>
              <a:rPr lang="ru-RU" sz="2800" b="1" dirty="0" smtClean="0">
                <a:solidFill>
                  <a:schemeClr val="tx1"/>
                </a:solidFill>
              </a:rPr>
              <a:t>Фельдшера СМП</a:t>
            </a:r>
          </a:p>
          <a:p>
            <a:pPr>
              <a:buFont typeface="Arial" pitchFamily="34" charset="0"/>
              <a:buChar char="•"/>
            </a:pPr>
            <a:r>
              <a:rPr lang="ru-RU" sz="2800" b="1" dirty="0" err="1" smtClean="0">
                <a:solidFill>
                  <a:schemeClr val="tx1"/>
                </a:solidFill>
              </a:rPr>
              <a:t>Нарк</a:t>
            </a:r>
            <a:r>
              <a:rPr lang="ru-RU" sz="2800" b="1" dirty="0" smtClean="0">
                <a:solidFill>
                  <a:schemeClr val="tx1"/>
                </a:solidFill>
              </a:rPr>
              <a:t>. и псих. </a:t>
            </a:r>
            <a:r>
              <a:rPr lang="ru-RU" sz="2800" b="1" dirty="0" err="1" smtClean="0">
                <a:solidFill>
                  <a:schemeClr val="tx1"/>
                </a:solidFill>
              </a:rPr>
              <a:t>учр</a:t>
            </a:r>
            <a:r>
              <a:rPr lang="ru-RU" sz="2800" b="1" dirty="0" smtClean="0">
                <a:solidFill>
                  <a:schemeClr val="tx1"/>
                </a:solidFill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ru-RU" sz="2800" b="1" dirty="0" smtClean="0">
                <a:solidFill>
                  <a:schemeClr val="tx1"/>
                </a:solidFill>
              </a:rPr>
              <a:t>УОЛС</a:t>
            </a:r>
          </a:p>
          <a:p>
            <a:pPr>
              <a:buFont typeface="Arial" pitchFamily="34" charset="0"/>
              <a:buChar char="•"/>
            </a:pPr>
            <a:r>
              <a:rPr lang="ru-RU" sz="2800" b="1" dirty="0" smtClean="0">
                <a:solidFill>
                  <a:schemeClr val="tx1"/>
                </a:solidFill>
              </a:rPr>
              <a:t>аптеки</a:t>
            </a:r>
            <a:endParaRPr lang="ru-RU" sz="3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0F9B9"/>
          </a:solidFill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Риск заболеваемости туберкулезом ОЛС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12568"/>
          </a:xfrm>
          <a:solidFill>
            <a:srgbClr val="F0F9B9"/>
          </a:solidFill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Персонал бак. и клин. </a:t>
            </a:r>
            <a:r>
              <a:rPr lang="ru-RU" u="sng" dirty="0" smtClean="0"/>
              <a:t>лабораторий</a:t>
            </a:r>
          </a:p>
          <a:p>
            <a:r>
              <a:rPr lang="ru-RU" dirty="0" smtClean="0"/>
              <a:t>Работники </a:t>
            </a:r>
            <a:r>
              <a:rPr lang="ru-RU" dirty="0" err="1" smtClean="0"/>
              <a:t>пат.натомических</a:t>
            </a:r>
            <a:r>
              <a:rPr lang="ru-RU" dirty="0" smtClean="0"/>
              <a:t> служб</a:t>
            </a:r>
          </a:p>
          <a:p>
            <a:r>
              <a:rPr lang="ru-RU" dirty="0" smtClean="0"/>
              <a:t>Персонал тер. и хир. отд. (легочных) крупных городских учреждений</a:t>
            </a:r>
          </a:p>
          <a:p>
            <a:r>
              <a:rPr lang="ru-RU" dirty="0" smtClean="0"/>
              <a:t>Персонал стоматологических отделений</a:t>
            </a:r>
          </a:p>
          <a:p>
            <a:r>
              <a:rPr lang="ru-RU" dirty="0" smtClean="0"/>
              <a:t>Персонал амбулаторно-поликлинических учреждений на селе</a:t>
            </a:r>
          </a:p>
          <a:p>
            <a:pPr>
              <a:buNone/>
            </a:pPr>
            <a:r>
              <a:rPr lang="ru-RU" dirty="0" smtClean="0"/>
              <a:t>    </a:t>
            </a:r>
            <a:r>
              <a:rPr lang="ru-RU" sz="2800" dirty="0" smtClean="0"/>
              <a:t>(чаще </a:t>
            </a:r>
            <a:r>
              <a:rPr lang="ru-RU" sz="2800" b="1" dirty="0" smtClean="0"/>
              <a:t>со стажем до 5 лет</a:t>
            </a:r>
            <a:r>
              <a:rPr lang="ru-RU" sz="2800" dirty="0" smtClean="0"/>
              <a:t>: стресс профессиональный, психологический, иммунологический – если заболел молодой сотрудник, вновь принятый – </a:t>
            </a:r>
            <a:r>
              <a:rPr lang="ru-RU" sz="2800" b="1" dirty="0" smtClean="0"/>
              <a:t>есть ВАША ВИНА</a:t>
            </a:r>
            <a:r>
              <a:rPr lang="ru-RU" sz="2800" dirty="0" smtClean="0"/>
              <a:t>)</a:t>
            </a:r>
            <a:endParaRPr lang="ru-RU" sz="2800" dirty="0"/>
          </a:p>
        </p:txBody>
      </p:sp>
      <p:pic>
        <p:nvPicPr>
          <p:cNvPr id="4" name="Picture 2" descr="F:\Бережливое производство\БП 2 день\Фотки\65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1052736"/>
            <a:ext cx="1763688" cy="13227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56792"/>
          </a:xfrm>
          <a:solidFill>
            <a:srgbClr val="F0F9B9"/>
          </a:solidFill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Как предупредить заболевания туберкулезом в медицинской организации</a:t>
            </a:r>
            <a:r>
              <a:rPr lang="ru-RU" sz="3200" b="1" dirty="0" smtClean="0">
                <a:solidFill>
                  <a:srgbClr val="C00000"/>
                </a:solidFill>
              </a:rPr>
              <a:t/>
            </a:r>
            <a:br>
              <a:rPr lang="ru-RU" sz="3200" b="1" dirty="0" smtClean="0">
                <a:solidFill>
                  <a:srgbClr val="C00000"/>
                </a:solidFill>
              </a:rPr>
            </a:b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4" name="Пятиугольник 3"/>
          <p:cNvSpPr/>
          <p:nvPr/>
        </p:nvSpPr>
        <p:spPr>
          <a:xfrm>
            <a:off x="0" y="2852936"/>
            <a:ext cx="2483768" cy="1800200"/>
          </a:xfrm>
          <a:prstGeom prst="homePlate">
            <a:avLst/>
          </a:prstGeom>
          <a:solidFill>
            <a:srgbClr val="F0F9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600" b="1" dirty="0" smtClean="0">
                <a:solidFill>
                  <a:schemeClr val="tx1"/>
                </a:solidFill>
              </a:rPr>
              <a:t>ПТУ </a:t>
            </a:r>
          </a:p>
          <a:p>
            <a:pPr algn="just"/>
            <a:r>
              <a:rPr lang="ru-RU" sz="3600" b="1" dirty="0" err="1" smtClean="0">
                <a:solidFill>
                  <a:schemeClr val="tx1"/>
                </a:solidFill>
              </a:rPr>
              <a:t>бак.лаб</a:t>
            </a:r>
            <a:r>
              <a:rPr lang="ru-RU" sz="3600" b="1" dirty="0" smtClean="0">
                <a:solidFill>
                  <a:schemeClr val="tx1"/>
                </a:solidFill>
              </a:rPr>
              <a:t>.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555776" y="1988840"/>
            <a:ext cx="6336704" cy="4464496"/>
          </a:xfrm>
          <a:prstGeom prst="roundRect">
            <a:avLst/>
          </a:prstGeom>
          <a:solidFill>
            <a:srgbClr val="F0F9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r>
              <a:rPr lang="ru-RU" sz="3200" b="1" dirty="0" err="1" smtClean="0">
                <a:solidFill>
                  <a:schemeClr val="tx1"/>
                </a:solidFill>
              </a:rPr>
              <a:t>сан.строительные</a:t>
            </a:r>
            <a:r>
              <a:rPr lang="ru-RU" sz="3200" b="1" dirty="0" smtClean="0">
                <a:solidFill>
                  <a:schemeClr val="tx1"/>
                </a:solidFill>
              </a:rPr>
              <a:t> и </a:t>
            </a:r>
            <a:r>
              <a:rPr lang="ru-RU" sz="3200" b="1" dirty="0" err="1" smtClean="0">
                <a:solidFill>
                  <a:schemeClr val="tx1"/>
                </a:solidFill>
              </a:rPr>
              <a:t>сан.технические</a:t>
            </a:r>
            <a:r>
              <a:rPr lang="ru-RU" sz="3200" b="1" dirty="0" smtClean="0">
                <a:solidFill>
                  <a:schemeClr val="tx1"/>
                </a:solidFill>
              </a:rPr>
              <a:t>  решения и оборудование </a:t>
            </a:r>
            <a:r>
              <a:rPr lang="ru-RU" sz="3200" dirty="0" smtClean="0">
                <a:solidFill>
                  <a:schemeClr val="tx1"/>
                </a:solidFill>
              </a:rPr>
              <a:t>(планировка, вентиляция, потоки, БК+. БК-, МЛУ, боксы, фильтры и т.д.) </a:t>
            </a:r>
          </a:p>
          <a:p>
            <a:pPr algn="just">
              <a:buFont typeface="Arial" pitchFamily="34" charset="0"/>
              <a:buChar char="•"/>
            </a:pPr>
            <a:r>
              <a:rPr lang="ru-RU" sz="3200" b="1" dirty="0" smtClean="0">
                <a:solidFill>
                  <a:schemeClr val="tx1"/>
                </a:solidFill>
              </a:rPr>
              <a:t>Внимание к здоровью при приеме на работу!</a:t>
            </a:r>
            <a:endParaRPr lang="ru-RU" sz="3200" b="1" dirty="0">
              <a:solidFill>
                <a:schemeClr val="tx1"/>
              </a:solidFill>
            </a:endParaRPr>
          </a:p>
        </p:txBody>
      </p:sp>
      <p:pic>
        <p:nvPicPr>
          <p:cNvPr id="97281" name="Picture 1" descr="F:\фото\кварцевание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1412776"/>
            <a:ext cx="2483768" cy="1410507"/>
          </a:xfrm>
          <a:prstGeom prst="rect">
            <a:avLst/>
          </a:prstGeom>
          <a:noFill/>
        </p:spPr>
      </p:pic>
      <p:pic>
        <p:nvPicPr>
          <p:cNvPr id="98305" name="Picture 1" descr="i?id=0685408646b9c7df36a91c6e38840407-l&amp;n=13"/>
          <p:cNvPicPr>
            <a:picLocks noChangeAspect="1" noChangeArrowheads="1"/>
          </p:cNvPicPr>
          <p:nvPr/>
        </p:nvPicPr>
        <p:blipFill>
          <a:blip r:embed="rId3" cstate="print"/>
          <a:srcRect l="-2817" t="10466" b="16591"/>
          <a:stretch>
            <a:fillRect/>
          </a:stretch>
        </p:blipFill>
        <p:spPr bwMode="auto">
          <a:xfrm>
            <a:off x="0" y="1484784"/>
            <a:ext cx="2483768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8306" name="Picture 2" descr="F:\фото\медсестра в перчатках.jpg"/>
          <p:cNvPicPr>
            <a:picLocks noChangeAspect="1" noChangeArrowheads="1"/>
          </p:cNvPicPr>
          <p:nvPr/>
        </p:nvPicPr>
        <p:blipFill>
          <a:blip r:embed="rId4" cstate="print"/>
          <a:srcRect l="20547" t="12796" r="36048" b="12796"/>
          <a:stretch>
            <a:fillRect/>
          </a:stretch>
        </p:blipFill>
        <p:spPr bwMode="auto">
          <a:xfrm>
            <a:off x="0" y="4553744"/>
            <a:ext cx="2016224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ятиугольник 5"/>
          <p:cNvSpPr/>
          <p:nvPr/>
        </p:nvSpPr>
        <p:spPr>
          <a:xfrm>
            <a:off x="0" y="2276872"/>
            <a:ext cx="2411760" cy="2448272"/>
          </a:xfrm>
          <a:prstGeom prst="homePlate">
            <a:avLst>
              <a:gd name="adj" fmla="val 54062"/>
            </a:avLst>
          </a:prstGeom>
          <a:solidFill>
            <a:srgbClr val="F0F9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Всем</a:t>
            </a:r>
            <a:r>
              <a:rPr lang="ru-RU" sz="3200" b="1" dirty="0" smtClean="0">
                <a:solidFill>
                  <a:schemeClr val="tx1"/>
                </a:solidFill>
              </a:rPr>
              <a:t> МО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483768" y="188640"/>
            <a:ext cx="6408712" cy="6480720"/>
          </a:xfrm>
          <a:prstGeom prst="roundRect">
            <a:avLst/>
          </a:prstGeom>
          <a:solidFill>
            <a:srgbClr val="F0F9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49263">
              <a:buFont typeface="Arial" pitchFamily="34" charset="0"/>
              <a:buChar char="•"/>
            </a:pPr>
            <a:r>
              <a:rPr lang="ru-RU" sz="3200" b="1" u="sng" dirty="0" err="1" smtClean="0">
                <a:solidFill>
                  <a:schemeClr val="tx1"/>
                </a:solidFill>
              </a:rPr>
              <a:t>Санэпидрежим</a:t>
            </a:r>
            <a:r>
              <a:rPr lang="ru-RU" sz="3200" b="1" dirty="0" smtClean="0">
                <a:solidFill>
                  <a:schemeClr val="tx1"/>
                </a:solidFill>
              </a:rPr>
              <a:t>, включая масочный </a:t>
            </a:r>
            <a:r>
              <a:rPr lang="ru-RU" sz="3200" dirty="0" smtClean="0">
                <a:solidFill>
                  <a:schemeClr val="tx1"/>
                </a:solidFill>
              </a:rPr>
              <a:t>(</a:t>
            </a:r>
            <a:r>
              <a:rPr lang="ru-RU" sz="2800" dirty="0" smtClean="0">
                <a:solidFill>
                  <a:schemeClr val="tx1"/>
                </a:solidFill>
              </a:rPr>
              <a:t>снабжение спецодеждой, инвентарем, </a:t>
            </a:r>
            <a:r>
              <a:rPr lang="ru-RU" sz="2800" u="sng" dirty="0" err="1" smtClean="0">
                <a:solidFill>
                  <a:schemeClr val="tx1"/>
                </a:solidFill>
              </a:rPr>
              <a:t>дез.оборудованием</a:t>
            </a:r>
            <a:r>
              <a:rPr lang="ru-RU" sz="2800" u="sng" dirty="0" smtClean="0">
                <a:solidFill>
                  <a:schemeClr val="tx1"/>
                </a:solidFill>
              </a:rPr>
              <a:t>, </a:t>
            </a:r>
            <a:r>
              <a:rPr lang="ru-RU" sz="2800" dirty="0" smtClean="0">
                <a:solidFill>
                  <a:schemeClr val="tx1"/>
                </a:solidFill>
              </a:rPr>
              <a:t>его эффективность, замена; </a:t>
            </a:r>
            <a:r>
              <a:rPr lang="ru-RU" sz="2800" u="sng" dirty="0" err="1" smtClean="0">
                <a:solidFill>
                  <a:schemeClr val="tx1"/>
                </a:solidFill>
              </a:rPr>
              <a:t>дез.средства</a:t>
            </a:r>
            <a:r>
              <a:rPr lang="ru-RU" sz="2800" dirty="0" smtClean="0">
                <a:solidFill>
                  <a:schemeClr val="tx1"/>
                </a:solidFill>
              </a:rPr>
              <a:t>, их эффект, сменяемость, режим дезинфекции,  концентрации и т.д.)</a:t>
            </a:r>
          </a:p>
          <a:p>
            <a:pPr indent="449263">
              <a:buFont typeface="Arial" pitchFamily="34" charset="0"/>
              <a:buChar char="•"/>
            </a:pPr>
            <a:r>
              <a:rPr lang="ru-RU" sz="3200" b="1" u="sng" dirty="0" smtClean="0">
                <a:solidFill>
                  <a:schemeClr val="tx1"/>
                </a:solidFill>
              </a:rPr>
              <a:t>контроль</a:t>
            </a:r>
            <a:r>
              <a:rPr lang="ru-RU" sz="3600" b="1" u="sng" dirty="0" smtClean="0">
                <a:solidFill>
                  <a:schemeClr val="tx1"/>
                </a:solidFill>
              </a:rPr>
              <a:t> </a:t>
            </a:r>
            <a:r>
              <a:rPr lang="ru-RU" sz="2800" u="sng" dirty="0" smtClean="0">
                <a:solidFill>
                  <a:schemeClr val="tx1"/>
                </a:solidFill>
              </a:rPr>
              <a:t>(в .т.ч. бактериологический)</a:t>
            </a:r>
            <a:endParaRPr lang="ru-RU" sz="2800" dirty="0" smtClean="0">
              <a:solidFill>
                <a:schemeClr val="tx1"/>
              </a:solidFill>
            </a:endParaRPr>
          </a:p>
          <a:p>
            <a:pPr indent="449263">
              <a:buFont typeface="Arial" pitchFamily="34" charset="0"/>
              <a:buChar char="•"/>
            </a:pPr>
            <a:r>
              <a:rPr lang="ru-RU" sz="3200" b="1" u="sng" dirty="0" smtClean="0">
                <a:solidFill>
                  <a:schemeClr val="tx1"/>
                </a:solidFill>
              </a:rPr>
              <a:t>Проф.осмотры</a:t>
            </a:r>
            <a:r>
              <a:rPr lang="ru-RU" sz="3200" b="1" dirty="0" smtClean="0">
                <a:solidFill>
                  <a:schemeClr val="tx1"/>
                </a:solidFill>
              </a:rPr>
              <a:t> </a:t>
            </a:r>
            <a:r>
              <a:rPr lang="ru-RU" sz="3200" dirty="0" smtClean="0">
                <a:solidFill>
                  <a:schemeClr val="tx1"/>
                </a:solidFill>
              </a:rPr>
              <a:t>(полнота, качество, эффективность, своевременность)</a:t>
            </a:r>
          </a:p>
          <a:p>
            <a:pPr>
              <a:buFont typeface="Arial" pitchFamily="34" charset="0"/>
              <a:buChar char="•"/>
            </a:pPr>
            <a:endParaRPr lang="ru-RU" sz="3200" b="1" dirty="0">
              <a:solidFill>
                <a:schemeClr val="tx1"/>
              </a:solidFill>
            </a:endParaRPr>
          </a:p>
        </p:txBody>
      </p:sp>
      <p:pic>
        <p:nvPicPr>
          <p:cNvPr id="96257" name="Picture 1" descr="F:\фото\уборка кабинет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1331640" cy="1994578"/>
          </a:xfrm>
          <a:prstGeom prst="rect">
            <a:avLst/>
          </a:prstGeom>
          <a:noFill/>
        </p:spPr>
      </p:pic>
      <p:pic>
        <p:nvPicPr>
          <p:cNvPr id="5" name="Picture 9" descr="TBco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65286" y="3356993"/>
            <a:ext cx="827193" cy="165618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96258" name="Picture 2" descr="F:\фото\уборка помещений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2320" y="908720"/>
            <a:ext cx="1331640" cy="1775520"/>
          </a:xfrm>
          <a:prstGeom prst="rect">
            <a:avLst/>
          </a:prstGeom>
          <a:noFill/>
        </p:spPr>
      </p:pic>
      <p:pic>
        <p:nvPicPr>
          <p:cNvPr id="8" name="Picture 5" descr="diagnostuberkul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872742"/>
            <a:ext cx="1584176" cy="1859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ятиугольник 5"/>
          <p:cNvSpPr/>
          <p:nvPr/>
        </p:nvSpPr>
        <p:spPr>
          <a:xfrm>
            <a:off x="0" y="2636912"/>
            <a:ext cx="2411760" cy="2448272"/>
          </a:xfrm>
          <a:prstGeom prst="homePlate">
            <a:avLst>
              <a:gd name="adj" fmla="val 54062"/>
            </a:avLst>
          </a:prstGeom>
          <a:solidFill>
            <a:srgbClr val="F0F9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Всем</a:t>
            </a:r>
            <a:r>
              <a:rPr lang="ru-RU" sz="3200" b="1" dirty="0" smtClean="0">
                <a:solidFill>
                  <a:schemeClr val="tx1"/>
                </a:solidFill>
              </a:rPr>
              <a:t> МО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483768" y="188640"/>
            <a:ext cx="6408712" cy="6480720"/>
          </a:xfrm>
          <a:prstGeom prst="roundRect">
            <a:avLst/>
          </a:prstGeom>
          <a:solidFill>
            <a:srgbClr val="F0F9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49263">
              <a:buFont typeface="Arial" pitchFamily="34" charset="0"/>
              <a:buChar char="•"/>
            </a:pPr>
            <a:r>
              <a:rPr lang="ru-RU" sz="3600" b="1" u="sng" dirty="0" smtClean="0">
                <a:solidFill>
                  <a:schemeClr val="tx1"/>
                </a:solidFill>
              </a:rPr>
              <a:t>Внимание к персоналу из гр.риска</a:t>
            </a:r>
            <a:r>
              <a:rPr lang="ru-RU" sz="3600" dirty="0" smtClean="0">
                <a:solidFill>
                  <a:schemeClr val="tx1"/>
                </a:solidFill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(заболевания, снижающие иммунитет. в т.ч. инфекционные)</a:t>
            </a:r>
          </a:p>
          <a:p>
            <a:pPr indent="449263">
              <a:buFont typeface="Arial" pitchFamily="34" charset="0"/>
              <a:buChar char="•"/>
            </a:pPr>
            <a:r>
              <a:rPr lang="ru-RU" sz="3600" b="1" u="sng" dirty="0" smtClean="0">
                <a:solidFill>
                  <a:schemeClr val="tx1"/>
                </a:solidFill>
              </a:rPr>
              <a:t>Прививки</a:t>
            </a:r>
            <a:endParaRPr lang="ru-RU" sz="3600" b="1" dirty="0" smtClean="0">
              <a:solidFill>
                <a:schemeClr val="tx1"/>
              </a:solidFill>
            </a:endParaRPr>
          </a:p>
          <a:p>
            <a:pPr indent="449263">
              <a:buFont typeface="Arial" pitchFamily="34" charset="0"/>
              <a:buChar char="•"/>
            </a:pPr>
            <a:r>
              <a:rPr lang="ru-RU" sz="3600" b="1" u="sng" dirty="0" smtClean="0">
                <a:solidFill>
                  <a:schemeClr val="tx1"/>
                </a:solidFill>
              </a:rPr>
              <a:t>Наставничество</a:t>
            </a:r>
          </a:p>
          <a:p>
            <a:pPr indent="449263">
              <a:buFont typeface="Arial" pitchFamily="34" charset="0"/>
              <a:buChar char="•"/>
            </a:pPr>
            <a:r>
              <a:rPr lang="ru-RU" sz="3600" b="1" u="sng" dirty="0" smtClean="0">
                <a:solidFill>
                  <a:schemeClr val="tx1"/>
                </a:solidFill>
              </a:rPr>
              <a:t>ЗОЖ и его пропаганда</a:t>
            </a:r>
          </a:p>
          <a:p>
            <a:pPr indent="449263">
              <a:buFont typeface="Arial" pitchFamily="34" charset="0"/>
              <a:buChar char="•"/>
            </a:pPr>
            <a:r>
              <a:rPr lang="ru-RU" sz="3600" b="1" u="sng" dirty="0" smtClean="0">
                <a:solidFill>
                  <a:schemeClr val="tx1"/>
                </a:solidFill>
              </a:rPr>
              <a:t>Антибиотики </a:t>
            </a:r>
            <a:r>
              <a:rPr lang="ru-RU" sz="2800" b="1" dirty="0" smtClean="0">
                <a:solidFill>
                  <a:schemeClr val="tx1"/>
                </a:solidFill>
              </a:rPr>
              <a:t>– </a:t>
            </a:r>
            <a:r>
              <a:rPr lang="ru-RU" sz="2800" dirty="0" smtClean="0">
                <a:solidFill>
                  <a:schemeClr val="tx1"/>
                </a:solidFill>
              </a:rPr>
              <a:t>(их правильное использование)</a:t>
            </a:r>
          </a:p>
          <a:p>
            <a:pPr>
              <a:buFont typeface="Arial" pitchFamily="34" charset="0"/>
              <a:buChar char="•"/>
            </a:pPr>
            <a:endParaRPr lang="ru-RU" sz="2800" b="1" dirty="0">
              <a:solidFill>
                <a:schemeClr val="tx1"/>
              </a:solidFill>
            </a:endParaRPr>
          </a:p>
        </p:txBody>
      </p:sp>
      <p:pic>
        <p:nvPicPr>
          <p:cNvPr id="4" name="Picture 3" descr="F:\Бережливое производство\БП 2 день\Фотки\53.jpeg"/>
          <p:cNvPicPr>
            <a:picLocks noChangeAspect="1" noChangeArrowheads="1"/>
          </p:cNvPicPr>
          <p:nvPr/>
        </p:nvPicPr>
        <p:blipFill>
          <a:blip r:embed="rId2" cstate="print"/>
          <a:srcRect l="14739" t="5531" r="17883"/>
          <a:stretch>
            <a:fillRect/>
          </a:stretch>
        </p:blipFill>
        <p:spPr bwMode="auto">
          <a:xfrm>
            <a:off x="251520" y="260649"/>
            <a:ext cx="2088232" cy="1951896"/>
          </a:xfrm>
          <a:prstGeom prst="rect">
            <a:avLst/>
          </a:prstGeom>
          <a:noFill/>
        </p:spPr>
      </p:pic>
      <p:pic>
        <p:nvPicPr>
          <p:cNvPr id="5" name="Picture 2" descr="F:\Бережливое производство\БП 2 день\Фотки\47.jpeg"/>
          <p:cNvPicPr>
            <a:picLocks noChangeAspect="1" noChangeArrowheads="1"/>
          </p:cNvPicPr>
          <p:nvPr/>
        </p:nvPicPr>
        <p:blipFill>
          <a:blip r:embed="rId3" cstate="print"/>
          <a:srcRect l="28546" t="2041" r="17676"/>
          <a:stretch>
            <a:fillRect/>
          </a:stretch>
        </p:blipFill>
        <p:spPr bwMode="auto">
          <a:xfrm>
            <a:off x="7380312" y="2204864"/>
            <a:ext cx="1475656" cy="17928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0"/>
            <a:ext cx="6192688" cy="1484784"/>
          </a:xfrm>
          <a:solidFill>
            <a:srgbClr val="FFFF66"/>
          </a:solidFill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A80000"/>
                </a:solidFill>
              </a:rPr>
              <a:t>Помните!</a:t>
            </a:r>
            <a:r>
              <a:rPr lang="ru-RU" sz="3600" dirty="0" smtClean="0">
                <a:solidFill>
                  <a:srgbClr val="A80000"/>
                </a:solidFill>
              </a:rPr>
              <a:t/>
            </a:r>
            <a:br>
              <a:rPr lang="ru-RU" sz="3600" dirty="0" smtClean="0">
                <a:solidFill>
                  <a:srgbClr val="A80000"/>
                </a:solidFill>
              </a:rPr>
            </a:br>
            <a:r>
              <a:rPr lang="ru-RU" sz="4000" dirty="0" smtClean="0">
                <a:solidFill>
                  <a:srgbClr val="A80000"/>
                </a:solidFill>
              </a:rPr>
              <a:t> </a:t>
            </a:r>
            <a:r>
              <a:rPr lang="ru-RU" sz="3200" b="1" dirty="0" smtClean="0">
                <a:solidFill>
                  <a:srgbClr val="A80000"/>
                </a:solidFill>
              </a:rPr>
              <a:t>Чтобы Ваши подчиненные не заболели туберкулезом нужны:</a:t>
            </a:r>
            <a:endParaRPr lang="ru-RU" sz="3600" b="1" dirty="0">
              <a:solidFill>
                <a:srgbClr val="A800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0" y="1628800"/>
            <a:ext cx="4427984" cy="5040560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44008" y="1628800"/>
            <a:ext cx="4499992" cy="5040560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83568" y="1844824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A80000"/>
                </a:solidFill>
              </a:rPr>
              <a:t>1. иммунитет</a:t>
            </a:r>
            <a:endParaRPr lang="ru-RU" sz="3600" b="1" dirty="0">
              <a:solidFill>
                <a:srgbClr val="A80000"/>
              </a:solidFill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3" cstate="print"/>
          <a:srcRect l="64008" t="7756" r="7616" b="58506"/>
          <a:stretch>
            <a:fillRect/>
          </a:stretch>
        </p:blipFill>
        <p:spPr>
          <a:xfrm>
            <a:off x="0" y="0"/>
            <a:ext cx="1584176" cy="2016224"/>
          </a:xfrm>
          <a:prstGeom prst="rect">
            <a:avLst/>
          </a:prstGeom>
        </p:spPr>
      </p:pic>
      <p:pic>
        <p:nvPicPr>
          <p:cNvPr id="14" name="Picture 3" descr="TB300"/>
          <p:cNvPicPr>
            <a:picLocks noChangeAspect="1" noChangeArrowheads="1"/>
          </p:cNvPicPr>
          <p:nvPr/>
        </p:nvPicPr>
        <p:blipFill>
          <a:blip r:embed="rId4" cstate="print"/>
          <a:srcRect l="3446" t="58413" b="5805"/>
          <a:stretch>
            <a:fillRect/>
          </a:stretch>
        </p:blipFill>
        <p:spPr bwMode="auto">
          <a:xfrm>
            <a:off x="3059832" y="1484783"/>
            <a:ext cx="2880320" cy="533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7826" name="Object 4"/>
          <p:cNvGraphicFramePr>
            <a:graphicFrameLocks noChangeAspect="1"/>
          </p:cNvGraphicFramePr>
          <p:nvPr/>
        </p:nvGraphicFramePr>
        <p:xfrm>
          <a:off x="7740352" y="0"/>
          <a:ext cx="1403648" cy="21403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27" name="Image" r:id="rId5" imgW="2504970" imgH="3698630" progId="">
                  <p:embed/>
                </p:oleObj>
              </mc:Choice>
              <mc:Fallback>
                <p:oleObj name="Image" r:id="rId5" imgW="2504970" imgH="3698630" progId="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40352" y="0"/>
                        <a:ext cx="1403648" cy="21403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7827" name="Picture 3" descr="F:\фото\жираф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2564904"/>
            <a:ext cx="1861946" cy="2170112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2123728" y="2852936"/>
            <a:ext cx="23042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Его надо приобрести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0"/>
            <a:ext cx="6192688" cy="1556792"/>
          </a:xfrm>
          <a:solidFill>
            <a:srgbClr val="FFFF66"/>
          </a:solidFill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A80000"/>
                </a:solidFill>
              </a:rPr>
              <a:t>Помните!</a:t>
            </a:r>
            <a:r>
              <a:rPr lang="ru-RU" sz="3600" dirty="0" smtClean="0">
                <a:solidFill>
                  <a:srgbClr val="A80000"/>
                </a:solidFill>
              </a:rPr>
              <a:t/>
            </a:r>
            <a:br>
              <a:rPr lang="ru-RU" sz="3600" dirty="0" smtClean="0">
                <a:solidFill>
                  <a:srgbClr val="A80000"/>
                </a:solidFill>
              </a:rPr>
            </a:br>
            <a:r>
              <a:rPr lang="ru-RU" dirty="0" smtClean="0">
                <a:solidFill>
                  <a:srgbClr val="A80000"/>
                </a:solidFill>
              </a:rPr>
              <a:t> </a:t>
            </a:r>
            <a:r>
              <a:rPr lang="ru-RU" sz="3200" b="1" dirty="0" smtClean="0">
                <a:solidFill>
                  <a:srgbClr val="A80000"/>
                </a:solidFill>
              </a:rPr>
              <a:t>Чтобы Ваши подчиненные не заболели туберкулезом нужны:</a:t>
            </a:r>
            <a:endParaRPr lang="ru-RU" sz="3200" b="1" dirty="0">
              <a:solidFill>
                <a:srgbClr val="A800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0" y="1628800"/>
            <a:ext cx="4427984" cy="4968552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44008" y="1628800"/>
            <a:ext cx="4499992" cy="4968552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83568" y="1844824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A80000"/>
                </a:solidFill>
              </a:rPr>
              <a:t>1. иммунитет</a:t>
            </a:r>
            <a:endParaRPr lang="ru-RU" sz="3600" b="1" dirty="0">
              <a:solidFill>
                <a:srgbClr val="A8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60032" y="1916832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A80000"/>
                </a:solidFill>
              </a:rPr>
              <a:t>2. </a:t>
            </a:r>
            <a:r>
              <a:rPr lang="ru-RU" sz="3600" b="1" dirty="0" err="1" smtClean="0">
                <a:solidFill>
                  <a:srgbClr val="A80000"/>
                </a:solidFill>
              </a:rPr>
              <a:t>сан.эпид.режим</a:t>
            </a:r>
            <a:endParaRPr lang="ru-RU" sz="3600" b="1" dirty="0">
              <a:solidFill>
                <a:srgbClr val="A80000"/>
              </a:solidFill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3" cstate="print"/>
          <a:srcRect l="64008" t="7756" r="7616" b="58506"/>
          <a:stretch>
            <a:fillRect/>
          </a:stretch>
        </p:blipFill>
        <p:spPr>
          <a:xfrm>
            <a:off x="0" y="0"/>
            <a:ext cx="1584176" cy="2016224"/>
          </a:xfrm>
          <a:prstGeom prst="rect">
            <a:avLst/>
          </a:prstGeom>
        </p:spPr>
      </p:pic>
      <p:pic>
        <p:nvPicPr>
          <p:cNvPr id="14" name="Picture 3" descr="TB300"/>
          <p:cNvPicPr>
            <a:picLocks noChangeAspect="1" noChangeArrowheads="1"/>
          </p:cNvPicPr>
          <p:nvPr/>
        </p:nvPicPr>
        <p:blipFill>
          <a:blip r:embed="rId4" cstate="print"/>
          <a:srcRect l="3446" t="58413" b="5805"/>
          <a:stretch>
            <a:fillRect/>
          </a:stretch>
        </p:blipFill>
        <p:spPr bwMode="auto">
          <a:xfrm>
            <a:off x="3059832" y="1556792"/>
            <a:ext cx="2880320" cy="50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http://topmedicalnews.ru/wp-content/uploads/2012/02/kaliforniiskii-grip.jpg"/>
          <p:cNvPicPr>
            <a:picLocks noChangeAspect="1" noChangeArrowheads="1"/>
          </p:cNvPicPr>
          <p:nvPr/>
        </p:nvPicPr>
        <p:blipFill>
          <a:blip r:embed="rId5" cstate="print"/>
          <a:srcRect l="21500" t="30548" r="11285" b="10313"/>
          <a:stretch>
            <a:fillRect/>
          </a:stretch>
        </p:blipFill>
        <p:spPr bwMode="auto">
          <a:xfrm>
            <a:off x="5724128" y="2492896"/>
            <a:ext cx="2548608" cy="1435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7826" name="Object 4"/>
          <p:cNvGraphicFramePr>
            <a:graphicFrameLocks noChangeAspect="1"/>
          </p:cNvGraphicFramePr>
          <p:nvPr/>
        </p:nvGraphicFramePr>
        <p:xfrm>
          <a:off x="7740352" y="0"/>
          <a:ext cx="1403648" cy="21403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75" name="Image" r:id="rId6" imgW="2504970" imgH="3698630" progId="">
                  <p:embed/>
                </p:oleObj>
              </mc:Choice>
              <mc:Fallback>
                <p:oleObj name="Image" r:id="rId6" imgW="2504970" imgH="3698630" progId="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40352" y="0"/>
                        <a:ext cx="1403648" cy="21403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7827" name="Picture 3" descr="F:\фото\жираф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2564904"/>
            <a:ext cx="1861946" cy="2170112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2123728" y="2852936"/>
            <a:ext cx="23042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Его надо приобрести</a:t>
            </a:r>
            <a:endParaRPr lang="ru-RU" sz="3200" b="1" dirty="0"/>
          </a:p>
        </p:txBody>
      </p:sp>
      <p:pic>
        <p:nvPicPr>
          <p:cNvPr id="77828" name="Picture 4" descr="F:\фото\котик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24128" y="4077072"/>
            <a:ext cx="2531773" cy="1519064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4716016" y="3429000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4860032" y="3284984"/>
            <a:ext cx="410445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Это система, которую надо создать</a:t>
            </a:r>
          </a:p>
          <a:p>
            <a:pPr algn="ctr"/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-243408"/>
            <a:ext cx="6336704" cy="1728192"/>
          </a:xfrm>
          <a:solidFill>
            <a:srgbClr val="FFFF66"/>
          </a:solidFill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A80000"/>
                </a:solidFill>
              </a:rPr>
              <a:t>Помните!</a:t>
            </a:r>
            <a:r>
              <a:rPr lang="ru-RU" sz="3600" dirty="0" smtClean="0">
                <a:solidFill>
                  <a:srgbClr val="A80000"/>
                </a:solidFill>
              </a:rPr>
              <a:t/>
            </a:r>
            <a:br>
              <a:rPr lang="ru-RU" sz="3600" dirty="0" smtClean="0">
                <a:solidFill>
                  <a:srgbClr val="A80000"/>
                </a:solidFill>
              </a:rPr>
            </a:br>
            <a:r>
              <a:rPr lang="ru-RU" sz="3200" dirty="0" smtClean="0">
                <a:solidFill>
                  <a:srgbClr val="A80000"/>
                </a:solidFill>
              </a:rPr>
              <a:t> </a:t>
            </a:r>
            <a:r>
              <a:rPr lang="ru-RU" sz="3200" b="1" dirty="0" smtClean="0">
                <a:solidFill>
                  <a:srgbClr val="A80000"/>
                </a:solidFill>
              </a:rPr>
              <a:t>Чтобы Ваши подчиненные не заболели туберкулезом нужны:</a:t>
            </a:r>
            <a:endParaRPr lang="ru-RU" sz="3200" b="1" dirty="0">
              <a:solidFill>
                <a:srgbClr val="A800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0" y="1484784"/>
            <a:ext cx="4427984" cy="5112568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44008" y="1484784"/>
            <a:ext cx="4499992" cy="5112568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83568" y="1844824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A80000"/>
                </a:solidFill>
              </a:rPr>
              <a:t>1. иммунитет</a:t>
            </a:r>
            <a:endParaRPr lang="ru-RU" sz="3600" b="1" dirty="0">
              <a:solidFill>
                <a:srgbClr val="A8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60032" y="1844824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A80000"/>
                </a:solidFill>
              </a:rPr>
              <a:t>2. </a:t>
            </a:r>
            <a:r>
              <a:rPr lang="ru-RU" sz="3600" b="1" dirty="0" err="1" smtClean="0">
                <a:solidFill>
                  <a:srgbClr val="A80000"/>
                </a:solidFill>
              </a:rPr>
              <a:t>сан.эпид.режим</a:t>
            </a:r>
            <a:endParaRPr lang="ru-RU" sz="3600" b="1" dirty="0">
              <a:solidFill>
                <a:srgbClr val="A8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5576" y="5157192"/>
            <a:ext cx="78488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u="sng" dirty="0" smtClean="0">
                <a:solidFill>
                  <a:srgbClr val="A80000"/>
                </a:solidFill>
              </a:rPr>
              <a:t>3. ВАШИ</a:t>
            </a:r>
          </a:p>
          <a:p>
            <a:pPr algn="just"/>
            <a:r>
              <a:rPr lang="ru-RU" sz="4400" b="1" dirty="0" smtClean="0">
                <a:solidFill>
                  <a:srgbClr val="A80000"/>
                </a:solidFill>
              </a:rPr>
              <a:t>   помощь         и            контроль</a:t>
            </a:r>
            <a:endParaRPr lang="ru-RU" sz="4400" b="1" dirty="0">
              <a:solidFill>
                <a:srgbClr val="A80000"/>
              </a:solidFill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3" cstate="print"/>
          <a:srcRect l="64008" t="7756" r="7616" b="58506"/>
          <a:stretch>
            <a:fillRect/>
          </a:stretch>
        </p:blipFill>
        <p:spPr>
          <a:xfrm>
            <a:off x="0" y="-243408"/>
            <a:ext cx="1584176" cy="2016224"/>
          </a:xfrm>
          <a:prstGeom prst="rect">
            <a:avLst/>
          </a:prstGeom>
        </p:spPr>
      </p:pic>
      <p:pic>
        <p:nvPicPr>
          <p:cNvPr id="14" name="Picture 3" descr="TB300"/>
          <p:cNvPicPr>
            <a:picLocks noChangeAspect="1" noChangeArrowheads="1"/>
          </p:cNvPicPr>
          <p:nvPr/>
        </p:nvPicPr>
        <p:blipFill>
          <a:blip r:embed="rId4" cstate="print"/>
          <a:srcRect l="3446" t="58413" b="5805"/>
          <a:stretch>
            <a:fillRect/>
          </a:stretch>
        </p:blipFill>
        <p:spPr bwMode="auto">
          <a:xfrm>
            <a:off x="3059832" y="1412777"/>
            <a:ext cx="2880320" cy="605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http://topmedicalnews.ru/wp-content/uploads/2012/02/kaliforniiskii-grip.jpg"/>
          <p:cNvPicPr>
            <a:picLocks noChangeAspect="1" noChangeArrowheads="1"/>
          </p:cNvPicPr>
          <p:nvPr/>
        </p:nvPicPr>
        <p:blipFill>
          <a:blip r:embed="rId5" cstate="print"/>
          <a:srcRect l="21500" t="30548" r="11285" b="10313"/>
          <a:stretch>
            <a:fillRect/>
          </a:stretch>
        </p:blipFill>
        <p:spPr bwMode="auto">
          <a:xfrm>
            <a:off x="5724128" y="2348880"/>
            <a:ext cx="2557344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7826" name="Object 4"/>
          <p:cNvGraphicFramePr>
            <a:graphicFrameLocks noChangeAspect="1"/>
          </p:cNvGraphicFramePr>
          <p:nvPr/>
        </p:nvGraphicFramePr>
        <p:xfrm>
          <a:off x="7740352" y="-243408"/>
          <a:ext cx="1403648" cy="21403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499" name="Image" r:id="rId6" imgW="2504970" imgH="3698630" progId="">
                  <p:embed/>
                </p:oleObj>
              </mc:Choice>
              <mc:Fallback>
                <p:oleObj name="Image" r:id="rId6" imgW="2504970" imgH="3698630" progId="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40352" y="-243408"/>
                        <a:ext cx="1403648" cy="21403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7827" name="Picture 3" descr="F:\фото\жираф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2564904"/>
            <a:ext cx="1861946" cy="2170112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2123728" y="2852936"/>
            <a:ext cx="23042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Его надо приобрести</a:t>
            </a:r>
            <a:endParaRPr lang="ru-RU" sz="3200" b="1" dirty="0"/>
          </a:p>
        </p:txBody>
      </p:sp>
      <p:pic>
        <p:nvPicPr>
          <p:cNvPr id="77828" name="Picture 4" descr="F:\фото\котик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24128" y="3861047"/>
            <a:ext cx="2520282" cy="1512169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4788024" y="3284984"/>
            <a:ext cx="41764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Это система, которую надо создать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01054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FF66"/>
          </a:solidFill>
          <a:ln>
            <a:solidFill>
              <a:schemeClr val="accent6"/>
            </a:solidFill>
          </a:ln>
        </p:spPr>
        <p:txBody>
          <a:bodyPr>
            <a:normAutofit/>
          </a:bodyPr>
          <a:lstStyle/>
          <a:p>
            <a:pPr algn="l"/>
            <a:r>
              <a:rPr lang="ru-RU" sz="3600" b="1" dirty="0" smtClean="0">
                <a:solidFill>
                  <a:srgbClr val="C00000"/>
                </a:solidFill>
              </a:rPr>
              <a:t>    Информирован, </a:t>
            </a:r>
          </a:p>
          <a:p>
            <a:pPr algn="l"/>
            <a:r>
              <a:rPr lang="ru-RU" sz="4000" b="1" dirty="0" smtClean="0">
                <a:solidFill>
                  <a:srgbClr val="C00000"/>
                </a:solidFill>
              </a:rPr>
              <a:t>          значит</a:t>
            </a:r>
          </a:p>
          <a:p>
            <a:pPr algn="l"/>
            <a:r>
              <a:rPr lang="ru-RU" sz="3600" b="1" dirty="0" smtClean="0">
                <a:solidFill>
                  <a:srgbClr val="C00000"/>
                </a:solidFill>
              </a:rPr>
              <a:t>       </a:t>
            </a:r>
            <a:r>
              <a:rPr lang="ru-RU" sz="4000" b="1" dirty="0" smtClean="0">
                <a:solidFill>
                  <a:srgbClr val="C00000"/>
                </a:solidFill>
              </a:rPr>
              <a:t>защищен!</a:t>
            </a:r>
            <a:endParaRPr lang="ru-RU" sz="3600" b="1" dirty="0" smtClean="0">
              <a:solidFill>
                <a:srgbClr val="C00000"/>
              </a:solidFill>
            </a:endParaRPr>
          </a:p>
          <a:p>
            <a:endParaRPr lang="ru-RU" sz="4800" dirty="0"/>
          </a:p>
        </p:txBody>
      </p:sp>
      <p:pic>
        <p:nvPicPr>
          <p:cNvPr id="4" name="Объект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1068" y="260648"/>
            <a:ext cx="4446434" cy="639891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sp>
        <p:nvSpPr>
          <p:cNvPr id="10" name="TextBox 9"/>
          <p:cNvSpPr txBox="1"/>
          <p:nvPr/>
        </p:nvSpPr>
        <p:spPr>
          <a:xfrm>
            <a:off x="0" y="3284984"/>
            <a:ext cx="41399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</a:rPr>
              <a:t>БЛАГОДАРЮ ЗА ВНИМАНИЕ</a:t>
            </a:r>
          </a:p>
          <a:p>
            <a:pPr algn="ctr"/>
            <a:endParaRPr lang="ru-RU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1999</TotalTime>
  <Words>1731</Words>
  <Application>Microsoft Office PowerPoint</Application>
  <PresentationFormat>Экран (4:3)</PresentationFormat>
  <Paragraphs>423</Paragraphs>
  <Slides>39</Slides>
  <Notes>6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39</vt:i4>
      </vt:variant>
    </vt:vector>
  </HeadingPairs>
  <TitlesOfParts>
    <vt:vector size="47" baseType="lpstr">
      <vt:lpstr>Arial</vt:lpstr>
      <vt:lpstr>Calibri</vt:lpstr>
      <vt:lpstr>Symbol</vt:lpstr>
      <vt:lpstr>Times New Roman</vt:lpstr>
      <vt:lpstr>Тема Office</vt:lpstr>
      <vt:lpstr>Worksheet</vt:lpstr>
      <vt:lpstr>Microsoft Excel 97-2003 Worksheet</vt:lpstr>
      <vt:lpstr>Image</vt:lpstr>
      <vt:lpstr>Презентация PowerPoint</vt:lpstr>
      <vt:lpstr>Актуальность проблемы</vt:lpstr>
      <vt:lpstr>Презентация PowerPoint</vt:lpstr>
      <vt:lpstr>Причины высокого уровня заболеваемости медицинских работников:</vt:lpstr>
      <vt:lpstr>Презентация PowerPoint</vt:lpstr>
      <vt:lpstr>Презентация PowerPoint</vt:lpstr>
      <vt:lpstr>Чтобы заболеть  туберкулезом надо:</vt:lpstr>
      <vt:lpstr>Презентация PowerPoint</vt:lpstr>
      <vt:lpstr>Заболеваемость и смертность в мире от туберкулеза детей до 14 лет (на 100 тыс. нас.)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ЦЕЛЕВЫЕ ПОКАЗАТЕЛИ реализации Государственной стратегии ликвидации туберкулеза в Российской Федерации до 2025 года и дальнейшую перспективу</vt:lpstr>
      <vt:lpstr>Территориальный показатель заболеваемости туберкулёзом (на 100 тысяч населения)</vt:lpstr>
      <vt:lpstr>Заболеваемость туберкулёзом детей</vt:lpstr>
      <vt:lpstr>Показатель заболеваемости туберкулёз+ВИЧ</vt:lpstr>
      <vt:lpstr>Презентация PowerPoint</vt:lpstr>
      <vt:lpstr>Индикаторы ОЦП развития здравоохранения Нижегородской области до 2020 года. Смертность</vt:lpstr>
      <vt:lpstr>Презентация PowerPoint</vt:lpstr>
      <vt:lpstr>Анализ  противотуберкулёзной  работы в Нижегородской области</vt:lpstr>
      <vt:lpstr>Презентация PowerPoint</vt:lpstr>
      <vt:lpstr>Эпидемический процесс </vt:lpstr>
      <vt:lpstr>Профилактические и противоэпидемические мероприятия,  направленные на 1-е, 2-е и 3-е звенья эпид.процесса.</vt:lpstr>
      <vt:lpstr>Презентация PowerPoint</vt:lpstr>
      <vt:lpstr>Презентация PowerPoint</vt:lpstr>
      <vt:lpstr>Презентация PowerPoint</vt:lpstr>
      <vt:lpstr>Структура заболеваемости туберкулезом персонала МО в %</vt:lpstr>
      <vt:lpstr>Презентация PowerPoint</vt:lpstr>
      <vt:lpstr>Презентация PowerPoint</vt:lpstr>
      <vt:lpstr>Риск заболеваемости туберкулезом ОЛС</vt:lpstr>
      <vt:lpstr>Как предупредить заболевания туберкулезом в медицинской организации </vt:lpstr>
      <vt:lpstr>Презентация PowerPoint</vt:lpstr>
      <vt:lpstr>Презентация PowerPoint</vt:lpstr>
      <vt:lpstr>Помните!  Чтобы Ваши подчиненные не заболели туберкулезом нужны:</vt:lpstr>
      <vt:lpstr>Помните!  Чтобы Ваши подчиненные не заболели туберкулезом нужны:</vt:lpstr>
      <vt:lpstr>Помните!  Чтобы Ваши подчиненные не заболели туберкулезом нужны: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Риск заражения туберкулезом медперсонала в ЛПУ</dc:title>
  <dc:creator>1</dc:creator>
  <cp:lastModifiedBy>23каб</cp:lastModifiedBy>
  <cp:revision>214</cp:revision>
  <dcterms:created xsi:type="dcterms:W3CDTF">2019-02-26T07:39:01Z</dcterms:created>
  <dcterms:modified xsi:type="dcterms:W3CDTF">2019-06-17T12:09:18Z</dcterms:modified>
</cp:coreProperties>
</file>